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10058400" cy="7772400"/>
  <p:notesSz cx="6858000" cy="9144000"/>
  <p:embeddedFontLst>
    <p:embeddedFont>
      <p:font typeface="Canva Sans Bold" panose="020B0604020202020204" charset="0"/>
      <p:regular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93" d="100"/>
          <a:sy n="93" d="100"/>
        </p:scale>
        <p:origin x="1860"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6/29/2026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6/29/2026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6/29/2026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sv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sv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6.jpe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21.sv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sv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svg"/><Relationship Id="rId1" Type="http://schemas.openxmlformats.org/officeDocument/2006/relationships/slideLayout" Target="../slideLayouts/slideLayout7.xml"/><Relationship Id="rId4" Type="http://schemas.openxmlformats.org/officeDocument/2006/relationships/image" Target="../media/image9.sv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sv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9999">
            <a:off x="760804" y="3423752"/>
            <a:ext cx="8671350" cy="3879741"/>
          </a:xfrm>
          <a:custGeom>
            <a:avLst/>
            <a:gdLst/>
            <a:ahLst/>
            <a:cxnLst/>
            <a:rect l="l" t="t" r="r" b="b"/>
            <a:pathLst>
              <a:path w="8671350" h="3879741">
                <a:moveTo>
                  <a:pt x="33201" y="0"/>
                </a:moveTo>
                <a:lnTo>
                  <a:pt x="8671350" y="75384"/>
                </a:lnTo>
                <a:lnTo>
                  <a:pt x="8638150" y="3879741"/>
                </a:lnTo>
                <a:lnTo>
                  <a:pt x="0" y="3804357"/>
                </a:lnTo>
                <a:lnTo>
                  <a:pt x="33201" y="0"/>
                </a:lnTo>
                <a:close/>
              </a:path>
            </a:pathLst>
          </a:custGeom>
          <a:blipFill>
            <a:blip r:embed="rId2"/>
            <a:stretch>
              <a:fillRect l="-1071" t="-7081" r="-972" b="-44571"/>
            </a:stretch>
          </a:blipFill>
        </p:spPr>
        <p:txBody>
          <a:bodyPr/>
          <a:lstStyle/>
          <a:p>
            <a:endParaRPr lang="en-US"/>
          </a:p>
        </p:txBody>
      </p:sp>
      <p:sp>
        <p:nvSpPr>
          <p:cNvPr id="3" name="TextBox 3"/>
          <p:cNvSpPr txBox="1"/>
          <p:nvPr/>
        </p:nvSpPr>
        <p:spPr>
          <a:xfrm>
            <a:off x="0" y="799763"/>
            <a:ext cx="10184057" cy="2130108"/>
          </a:xfrm>
          <a:prstGeom prst="rect">
            <a:avLst/>
          </a:prstGeom>
        </p:spPr>
        <p:txBody>
          <a:bodyPr lIns="0" tIns="0" rIns="0" bIns="0" rtlCol="0" anchor="t">
            <a:spAutoFit/>
          </a:bodyPr>
          <a:lstStyle/>
          <a:p>
            <a:pPr algn="ctr">
              <a:lnSpc>
                <a:spcPts val="8592"/>
              </a:lnSpc>
            </a:pPr>
            <a:r>
              <a:rPr lang="en-US" sz="6137" b="1">
                <a:solidFill>
                  <a:srgbClr val="000000"/>
                </a:solidFill>
                <a:latin typeface="Canva Sans Bold"/>
                <a:ea typeface="Canva Sans Bold"/>
                <a:cs typeface="Canva Sans Bold"/>
                <a:sym typeface="Canva Sans Bold"/>
              </a:rPr>
              <a:t>Welcome to Kindergarten </a:t>
            </a:r>
          </a:p>
          <a:p>
            <a:pPr algn="ctr">
              <a:lnSpc>
                <a:spcPts val="8592"/>
              </a:lnSpc>
            </a:pPr>
            <a:r>
              <a:rPr lang="en-US" sz="6137" b="1">
                <a:solidFill>
                  <a:srgbClr val="000000"/>
                </a:solidFill>
                <a:latin typeface="Canva Sans Bold"/>
                <a:ea typeface="Canva Sans Bold"/>
                <a:cs typeface="Canva Sans Bold"/>
                <a:sym typeface="Canva Sans Bold"/>
              </a:rPr>
              <a:t>at École Varennes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014374" y="3131273"/>
            <a:ext cx="1760967" cy="2485103"/>
          </a:xfrm>
          <a:custGeom>
            <a:avLst/>
            <a:gdLst/>
            <a:ahLst/>
            <a:cxnLst/>
            <a:rect l="l" t="t" r="r" b="b"/>
            <a:pathLst>
              <a:path w="1760967" h="2485103">
                <a:moveTo>
                  <a:pt x="0" y="0"/>
                </a:moveTo>
                <a:lnTo>
                  <a:pt x="1760967" y="0"/>
                </a:lnTo>
                <a:lnTo>
                  <a:pt x="1760967" y="2485103"/>
                </a:lnTo>
                <a:lnTo>
                  <a:pt x="0" y="2485103"/>
                </a:lnTo>
                <a:lnTo>
                  <a:pt x="0" y="0"/>
                </a:lnTo>
                <a:close/>
              </a:path>
            </a:pathLst>
          </a:custGeom>
          <a:blipFill>
            <a:blip r:embed="rId2"/>
            <a:stretch>
              <a:fillRect/>
            </a:stretch>
          </a:blipFill>
        </p:spPr>
        <p:txBody>
          <a:bodyPr/>
          <a:lstStyle/>
          <a:p>
            <a:endParaRPr lang="en-US"/>
          </a:p>
        </p:txBody>
      </p:sp>
      <p:sp>
        <p:nvSpPr>
          <p:cNvPr id="3" name="Freeform 3"/>
          <p:cNvSpPr/>
          <p:nvPr/>
        </p:nvSpPr>
        <p:spPr>
          <a:xfrm>
            <a:off x="5289368" y="3335121"/>
            <a:ext cx="1654049" cy="2304948"/>
          </a:xfrm>
          <a:custGeom>
            <a:avLst/>
            <a:gdLst/>
            <a:ahLst/>
            <a:cxnLst/>
            <a:rect l="l" t="t" r="r" b="b"/>
            <a:pathLst>
              <a:path w="1654049" h="2304948">
                <a:moveTo>
                  <a:pt x="0" y="0"/>
                </a:moveTo>
                <a:lnTo>
                  <a:pt x="1654049" y="0"/>
                </a:lnTo>
                <a:lnTo>
                  <a:pt x="1654049" y="2304948"/>
                </a:lnTo>
                <a:lnTo>
                  <a:pt x="0" y="2304948"/>
                </a:lnTo>
                <a:lnTo>
                  <a:pt x="0" y="0"/>
                </a:lnTo>
                <a:close/>
              </a:path>
            </a:pathLst>
          </a:custGeom>
          <a:blipFill>
            <a:blip r:embed="rId3"/>
            <a:stretch>
              <a:fillRect/>
            </a:stretch>
          </a:blipFill>
        </p:spPr>
        <p:txBody>
          <a:bodyPr/>
          <a:lstStyle/>
          <a:p>
            <a:endParaRPr lang="en-US"/>
          </a:p>
        </p:txBody>
      </p:sp>
      <p:sp>
        <p:nvSpPr>
          <p:cNvPr id="4" name="Freeform 4"/>
          <p:cNvSpPr/>
          <p:nvPr/>
        </p:nvSpPr>
        <p:spPr>
          <a:xfrm>
            <a:off x="8477735" y="3534259"/>
            <a:ext cx="1580665" cy="2082117"/>
          </a:xfrm>
          <a:custGeom>
            <a:avLst/>
            <a:gdLst/>
            <a:ahLst/>
            <a:cxnLst/>
            <a:rect l="l" t="t" r="r" b="b"/>
            <a:pathLst>
              <a:path w="1580665" h="2082117">
                <a:moveTo>
                  <a:pt x="0" y="0"/>
                </a:moveTo>
                <a:lnTo>
                  <a:pt x="1580665" y="0"/>
                </a:lnTo>
                <a:lnTo>
                  <a:pt x="1580665" y="2082117"/>
                </a:lnTo>
                <a:lnTo>
                  <a:pt x="0" y="2082117"/>
                </a:lnTo>
                <a:lnTo>
                  <a:pt x="0" y="0"/>
                </a:lnTo>
                <a:close/>
              </a:path>
            </a:pathLst>
          </a:custGeom>
          <a:blipFill>
            <a:blip r:embed="rId4"/>
            <a:stretch>
              <a:fillRect l="-11833" t="-72872" r="-86978" b="-28368"/>
            </a:stretch>
          </a:blipFill>
        </p:spPr>
        <p:txBody>
          <a:bodyPr/>
          <a:lstStyle/>
          <a:p>
            <a:endParaRPr lang="en-US"/>
          </a:p>
        </p:txBody>
      </p:sp>
      <p:sp>
        <p:nvSpPr>
          <p:cNvPr id="5" name="Freeform 5"/>
          <p:cNvSpPr/>
          <p:nvPr/>
        </p:nvSpPr>
        <p:spPr>
          <a:xfrm>
            <a:off x="3897425" y="3249407"/>
            <a:ext cx="1344747" cy="2390662"/>
          </a:xfrm>
          <a:custGeom>
            <a:avLst/>
            <a:gdLst/>
            <a:ahLst/>
            <a:cxnLst/>
            <a:rect l="l" t="t" r="r" b="b"/>
            <a:pathLst>
              <a:path w="1344747" h="2390662">
                <a:moveTo>
                  <a:pt x="0" y="0"/>
                </a:moveTo>
                <a:lnTo>
                  <a:pt x="1344747" y="0"/>
                </a:lnTo>
                <a:lnTo>
                  <a:pt x="1344747" y="2390662"/>
                </a:lnTo>
                <a:lnTo>
                  <a:pt x="0" y="2390662"/>
                </a:lnTo>
                <a:lnTo>
                  <a:pt x="0" y="0"/>
                </a:lnTo>
                <a:close/>
              </a:path>
            </a:pathLst>
          </a:custGeom>
          <a:blipFill>
            <a:blip r:embed="rId5"/>
            <a:stretch>
              <a:fillRect/>
            </a:stretch>
          </a:blipFill>
        </p:spPr>
        <p:txBody>
          <a:bodyPr/>
          <a:lstStyle/>
          <a:p>
            <a:endParaRPr lang="en-US"/>
          </a:p>
        </p:txBody>
      </p:sp>
      <p:sp>
        <p:nvSpPr>
          <p:cNvPr id="6" name="TextBox 6"/>
          <p:cNvSpPr txBox="1"/>
          <p:nvPr/>
        </p:nvSpPr>
        <p:spPr>
          <a:xfrm>
            <a:off x="777240" y="1069975"/>
            <a:ext cx="7828211" cy="976630"/>
          </a:xfrm>
          <a:prstGeom prst="rect">
            <a:avLst/>
          </a:prstGeom>
        </p:spPr>
        <p:txBody>
          <a:bodyPr lIns="0" tIns="0" rIns="0" bIns="0" rtlCol="0" anchor="t">
            <a:spAutoFit/>
          </a:bodyPr>
          <a:lstStyle/>
          <a:p>
            <a:pPr algn="l">
              <a:lnSpc>
                <a:spcPts val="3919"/>
              </a:lnSpc>
            </a:pPr>
            <a:r>
              <a:rPr lang="en-US" sz="2799" b="1">
                <a:solidFill>
                  <a:srgbClr val="000000"/>
                </a:solidFill>
                <a:latin typeface="Canva Sans Bold"/>
                <a:ea typeface="Canva Sans Bold"/>
                <a:cs typeface="Canva Sans Bold"/>
                <a:sym typeface="Canva Sans Bold"/>
              </a:rPr>
              <a:t>Some of the adults that will help outside and </a:t>
            </a:r>
          </a:p>
          <a:p>
            <a:pPr algn="l">
              <a:lnSpc>
                <a:spcPts val="3919"/>
              </a:lnSpc>
            </a:pPr>
            <a:r>
              <a:rPr lang="en-US" sz="2799" b="1">
                <a:solidFill>
                  <a:srgbClr val="000000"/>
                </a:solidFill>
                <a:latin typeface="Canva Sans Bold"/>
                <a:ea typeface="Canva Sans Bold"/>
                <a:cs typeface="Canva Sans Bold"/>
                <a:sym typeface="Canva Sans Bold"/>
              </a:rPr>
              <a:t>in my classroom are:  </a:t>
            </a:r>
          </a:p>
        </p:txBody>
      </p:sp>
      <p:sp>
        <p:nvSpPr>
          <p:cNvPr id="7" name="TextBox 7"/>
          <p:cNvSpPr txBox="1"/>
          <p:nvPr/>
        </p:nvSpPr>
        <p:spPr>
          <a:xfrm>
            <a:off x="2216053" y="5620980"/>
            <a:ext cx="1357610" cy="280475"/>
          </a:xfrm>
          <a:prstGeom prst="rect">
            <a:avLst/>
          </a:prstGeom>
        </p:spPr>
        <p:txBody>
          <a:bodyPr lIns="0" tIns="0" rIns="0" bIns="0" rtlCol="0" anchor="t">
            <a:spAutoFit/>
          </a:bodyPr>
          <a:lstStyle/>
          <a:p>
            <a:pPr algn="ctr">
              <a:lnSpc>
                <a:spcPts val="2390"/>
              </a:lnSpc>
            </a:pPr>
            <a:r>
              <a:rPr lang="en-US" sz="1707" b="1">
                <a:solidFill>
                  <a:srgbClr val="000000"/>
                </a:solidFill>
                <a:latin typeface="Canva Sans Bold"/>
                <a:ea typeface="Canva Sans Bold"/>
                <a:cs typeface="Canva Sans Bold"/>
                <a:sym typeface="Canva Sans Bold"/>
              </a:rPr>
              <a:t>Mme Denise </a:t>
            </a:r>
          </a:p>
        </p:txBody>
      </p:sp>
      <p:sp>
        <p:nvSpPr>
          <p:cNvPr id="8" name="TextBox 8"/>
          <p:cNvSpPr txBox="1"/>
          <p:nvPr/>
        </p:nvSpPr>
        <p:spPr>
          <a:xfrm>
            <a:off x="5725312" y="5672169"/>
            <a:ext cx="723900" cy="273490"/>
          </a:xfrm>
          <a:prstGeom prst="rect">
            <a:avLst/>
          </a:prstGeom>
        </p:spPr>
        <p:txBody>
          <a:bodyPr lIns="0" tIns="0" rIns="0" bIns="0" rtlCol="0" anchor="t">
            <a:spAutoFit/>
          </a:bodyPr>
          <a:lstStyle/>
          <a:p>
            <a:pPr algn="ctr">
              <a:lnSpc>
                <a:spcPts val="2250"/>
              </a:lnSpc>
            </a:pPr>
            <a:r>
              <a:rPr lang="en-US" sz="1607" b="1">
                <a:solidFill>
                  <a:srgbClr val="000000"/>
                </a:solidFill>
                <a:latin typeface="Canva Sans Bold"/>
                <a:ea typeface="Canva Sans Bold"/>
                <a:cs typeface="Canva Sans Bold"/>
                <a:sym typeface="Canva Sans Bold"/>
              </a:rPr>
              <a:t>M. Sam</a:t>
            </a:r>
          </a:p>
        </p:txBody>
      </p:sp>
      <p:sp>
        <p:nvSpPr>
          <p:cNvPr id="9" name="TextBox 9"/>
          <p:cNvSpPr txBox="1"/>
          <p:nvPr/>
        </p:nvSpPr>
        <p:spPr>
          <a:xfrm>
            <a:off x="4042150" y="5644829"/>
            <a:ext cx="1162050" cy="273490"/>
          </a:xfrm>
          <a:prstGeom prst="rect">
            <a:avLst/>
          </a:prstGeom>
        </p:spPr>
        <p:txBody>
          <a:bodyPr lIns="0" tIns="0" rIns="0" bIns="0" rtlCol="0" anchor="t">
            <a:spAutoFit/>
          </a:bodyPr>
          <a:lstStyle/>
          <a:p>
            <a:pPr algn="ctr">
              <a:lnSpc>
                <a:spcPts val="2250"/>
              </a:lnSpc>
            </a:pPr>
            <a:r>
              <a:rPr lang="en-US" sz="1607" b="1">
                <a:solidFill>
                  <a:srgbClr val="000000"/>
                </a:solidFill>
                <a:latin typeface="Canva Sans Bold"/>
                <a:ea typeface="Canva Sans Bold"/>
                <a:cs typeface="Canva Sans Bold"/>
                <a:sym typeface="Canva Sans Bold"/>
              </a:rPr>
              <a:t>Mme Taylor</a:t>
            </a:r>
          </a:p>
        </p:txBody>
      </p:sp>
      <p:sp>
        <p:nvSpPr>
          <p:cNvPr id="10" name="TextBox 10"/>
          <p:cNvSpPr txBox="1"/>
          <p:nvPr/>
        </p:nvSpPr>
        <p:spPr>
          <a:xfrm>
            <a:off x="8654445" y="5672169"/>
            <a:ext cx="1253430" cy="273490"/>
          </a:xfrm>
          <a:prstGeom prst="rect">
            <a:avLst/>
          </a:prstGeom>
        </p:spPr>
        <p:txBody>
          <a:bodyPr lIns="0" tIns="0" rIns="0" bIns="0" rtlCol="0" anchor="t">
            <a:spAutoFit/>
          </a:bodyPr>
          <a:lstStyle/>
          <a:p>
            <a:pPr algn="ctr">
              <a:lnSpc>
                <a:spcPts val="2250"/>
              </a:lnSpc>
            </a:pPr>
            <a:r>
              <a:rPr lang="en-US" sz="1607" b="1">
                <a:solidFill>
                  <a:srgbClr val="000000"/>
                </a:solidFill>
                <a:latin typeface="Canva Sans Bold"/>
                <a:ea typeface="Canva Sans Bold"/>
                <a:cs typeface="Canva Sans Bold"/>
                <a:sym typeface="Canva Sans Bold"/>
              </a:rPr>
              <a:t>Mme Arlene </a:t>
            </a:r>
          </a:p>
        </p:txBody>
      </p:sp>
      <p:sp>
        <p:nvSpPr>
          <p:cNvPr id="11" name="Freeform 11"/>
          <p:cNvSpPr/>
          <p:nvPr/>
        </p:nvSpPr>
        <p:spPr>
          <a:xfrm>
            <a:off x="83865" y="3434961"/>
            <a:ext cx="1663963" cy="2181415"/>
          </a:xfrm>
          <a:custGeom>
            <a:avLst/>
            <a:gdLst/>
            <a:ahLst/>
            <a:cxnLst/>
            <a:rect l="l" t="t" r="r" b="b"/>
            <a:pathLst>
              <a:path w="1663963" h="2181415">
                <a:moveTo>
                  <a:pt x="0" y="0"/>
                </a:moveTo>
                <a:lnTo>
                  <a:pt x="1663963" y="0"/>
                </a:lnTo>
                <a:lnTo>
                  <a:pt x="1663963" y="2181415"/>
                </a:lnTo>
                <a:lnTo>
                  <a:pt x="0" y="2181415"/>
                </a:lnTo>
                <a:lnTo>
                  <a:pt x="0" y="0"/>
                </a:lnTo>
                <a:close/>
              </a:path>
            </a:pathLst>
          </a:custGeom>
          <a:blipFill>
            <a:blip r:embed="rId6"/>
            <a:stretch>
              <a:fillRect l="-27828" t="-41481" r="-47950" b="-37294"/>
            </a:stretch>
          </a:blipFill>
        </p:spPr>
        <p:txBody>
          <a:bodyPr/>
          <a:lstStyle/>
          <a:p>
            <a:endParaRPr lang="en-US"/>
          </a:p>
        </p:txBody>
      </p:sp>
      <p:sp>
        <p:nvSpPr>
          <p:cNvPr id="12" name="TextBox 12"/>
          <p:cNvSpPr txBox="1"/>
          <p:nvPr/>
        </p:nvSpPr>
        <p:spPr>
          <a:xfrm>
            <a:off x="241550" y="5587801"/>
            <a:ext cx="1562695" cy="280475"/>
          </a:xfrm>
          <a:prstGeom prst="rect">
            <a:avLst/>
          </a:prstGeom>
        </p:spPr>
        <p:txBody>
          <a:bodyPr lIns="0" tIns="0" rIns="0" bIns="0" rtlCol="0" anchor="t">
            <a:spAutoFit/>
          </a:bodyPr>
          <a:lstStyle/>
          <a:p>
            <a:pPr algn="ctr">
              <a:lnSpc>
                <a:spcPts val="2390"/>
              </a:lnSpc>
            </a:pPr>
            <a:r>
              <a:rPr lang="en-US" sz="1707" b="1">
                <a:solidFill>
                  <a:srgbClr val="000000"/>
                </a:solidFill>
                <a:latin typeface="Canva Sans Bold"/>
                <a:ea typeface="Canva Sans Bold"/>
                <a:cs typeface="Canva Sans Bold"/>
                <a:sym typeface="Canva Sans Bold"/>
              </a:rPr>
              <a:t>Mme Khadidja </a:t>
            </a:r>
          </a:p>
        </p:txBody>
      </p:sp>
      <p:sp>
        <p:nvSpPr>
          <p:cNvPr id="13" name="Freeform 13"/>
          <p:cNvSpPr/>
          <p:nvPr/>
        </p:nvSpPr>
        <p:spPr>
          <a:xfrm>
            <a:off x="6777268" y="3471502"/>
            <a:ext cx="1579775" cy="2106366"/>
          </a:xfrm>
          <a:custGeom>
            <a:avLst/>
            <a:gdLst/>
            <a:ahLst/>
            <a:cxnLst/>
            <a:rect l="l" t="t" r="r" b="b"/>
            <a:pathLst>
              <a:path w="1579775" h="2106366">
                <a:moveTo>
                  <a:pt x="0" y="0"/>
                </a:moveTo>
                <a:lnTo>
                  <a:pt x="1579774" y="0"/>
                </a:lnTo>
                <a:lnTo>
                  <a:pt x="1579774" y="2106366"/>
                </a:lnTo>
                <a:lnTo>
                  <a:pt x="0" y="2106366"/>
                </a:lnTo>
                <a:lnTo>
                  <a:pt x="0" y="0"/>
                </a:lnTo>
                <a:close/>
              </a:path>
            </a:pathLst>
          </a:custGeom>
          <a:blipFill>
            <a:blip r:embed="rId7"/>
            <a:stretch>
              <a:fillRect/>
            </a:stretch>
          </a:blipFill>
        </p:spPr>
        <p:txBody>
          <a:bodyPr/>
          <a:lstStyle/>
          <a:p>
            <a:endParaRPr lang="en-US"/>
          </a:p>
        </p:txBody>
      </p:sp>
      <p:sp>
        <p:nvSpPr>
          <p:cNvPr id="14" name="TextBox 14"/>
          <p:cNvSpPr txBox="1"/>
          <p:nvPr/>
        </p:nvSpPr>
        <p:spPr>
          <a:xfrm>
            <a:off x="6841483" y="5704807"/>
            <a:ext cx="1355229" cy="273490"/>
          </a:xfrm>
          <a:prstGeom prst="rect">
            <a:avLst/>
          </a:prstGeom>
        </p:spPr>
        <p:txBody>
          <a:bodyPr lIns="0" tIns="0" rIns="0" bIns="0" rtlCol="0" anchor="t">
            <a:spAutoFit/>
          </a:bodyPr>
          <a:lstStyle/>
          <a:p>
            <a:pPr algn="ctr">
              <a:lnSpc>
                <a:spcPts val="2250"/>
              </a:lnSpc>
            </a:pPr>
            <a:r>
              <a:rPr lang="en-US" sz="1607" b="1">
                <a:solidFill>
                  <a:srgbClr val="000000"/>
                </a:solidFill>
                <a:latin typeface="Canva Sans Bold"/>
                <a:ea typeface="Canva Sans Bold"/>
                <a:cs typeface="Canva Sans Bold"/>
                <a:sym typeface="Canva Sans Bold"/>
              </a:rPr>
              <a:t>Mme Belinda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700951" y="837482"/>
            <a:ext cx="3440342" cy="4385871"/>
          </a:xfrm>
          <a:custGeom>
            <a:avLst/>
            <a:gdLst/>
            <a:ahLst/>
            <a:cxnLst/>
            <a:rect l="l" t="t" r="r" b="b"/>
            <a:pathLst>
              <a:path w="3440342" h="4385871">
                <a:moveTo>
                  <a:pt x="0" y="0"/>
                </a:moveTo>
                <a:lnTo>
                  <a:pt x="3440342" y="0"/>
                </a:lnTo>
                <a:lnTo>
                  <a:pt x="3440342" y="4385871"/>
                </a:lnTo>
                <a:lnTo>
                  <a:pt x="0" y="4385871"/>
                </a:lnTo>
                <a:lnTo>
                  <a:pt x="0" y="0"/>
                </a:lnTo>
                <a:close/>
              </a:path>
            </a:pathLst>
          </a:custGeom>
          <a:blipFill>
            <a:blip r:embed="rId2"/>
            <a:stretch>
              <a:fillRect t="-17310" r="-12397"/>
            </a:stretch>
          </a:blipFill>
        </p:spPr>
        <p:txBody>
          <a:bodyPr/>
          <a:lstStyle/>
          <a:p>
            <a:endParaRPr lang="en-US"/>
          </a:p>
        </p:txBody>
      </p:sp>
      <p:sp>
        <p:nvSpPr>
          <p:cNvPr id="3" name="Freeform 3"/>
          <p:cNvSpPr/>
          <p:nvPr/>
        </p:nvSpPr>
        <p:spPr>
          <a:xfrm>
            <a:off x="886817" y="837482"/>
            <a:ext cx="3500346" cy="4385795"/>
          </a:xfrm>
          <a:custGeom>
            <a:avLst/>
            <a:gdLst/>
            <a:ahLst/>
            <a:cxnLst/>
            <a:rect l="l" t="t" r="r" b="b"/>
            <a:pathLst>
              <a:path w="3500346" h="4385795">
                <a:moveTo>
                  <a:pt x="0" y="0"/>
                </a:moveTo>
                <a:lnTo>
                  <a:pt x="3500346" y="0"/>
                </a:lnTo>
                <a:lnTo>
                  <a:pt x="3500346" y="4385795"/>
                </a:lnTo>
                <a:lnTo>
                  <a:pt x="0" y="4385795"/>
                </a:lnTo>
                <a:lnTo>
                  <a:pt x="0" y="0"/>
                </a:lnTo>
                <a:close/>
              </a:path>
            </a:pathLst>
          </a:custGeom>
          <a:blipFill>
            <a:blip r:embed="rId3"/>
            <a:stretch>
              <a:fillRect l="-9094" t="-21634" r="-5208" b="-1"/>
            </a:stretch>
          </a:blipFill>
        </p:spPr>
        <p:txBody>
          <a:bodyPr/>
          <a:lstStyle/>
          <a:p>
            <a:endParaRPr lang="en-US"/>
          </a:p>
        </p:txBody>
      </p:sp>
      <p:sp>
        <p:nvSpPr>
          <p:cNvPr id="4" name="TextBox 4"/>
          <p:cNvSpPr txBox="1"/>
          <p:nvPr/>
        </p:nvSpPr>
        <p:spPr>
          <a:xfrm>
            <a:off x="1234858" y="5747536"/>
            <a:ext cx="2728615" cy="976630"/>
          </a:xfrm>
          <a:prstGeom prst="rect">
            <a:avLst/>
          </a:prstGeom>
        </p:spPr>
        <p:txBody>
          <a:bodyPr lIns="0" tIns="0" rIns="0" bIns="0" rtlCol="0" anchor="t">
            <a:spAutoFit/>
          </a:bodyPr>
          <a:lstStyle/>
          <a:p>
            <a:pPr algn="ctr">
              <a:lnSpc>
                <a:spcPts val="3919"/>
              </a:lnSpc>
            </a:pPr>
            <a:r>
              <a:rPr lang="en-US" sz="2799" b="1">
                <a:solidFill>
                  <a:srgbClr val="000000"/>
                </a:solidFill>
                <a:latin typeface="Canva Sans Bold"/>
                <a:ea typeface="Canva Sans Bold"/>
                <a:cs typeface="Canva Sans Bold"/>
                <a:sym typeface="Canva Sans Bold"/>
              </a:rPr>
              <a:t>Our principal is </a:t>
            </a:r>
          </a:p>
          <a:p>
            <a:pPr algn="ctr">
              <a:lnSpc>
                <a:spcPts val="3919"/>
              </a:lnSpc>
            </a:pPr>
            <a:r>
              <a:rPr lang="en-US" sz="2799" b="1">
                <a:solidFill>
                  <a:srgbClr val="000000"/>
                </a:solidFill>
                <a:latin typeface="Canva Sans Bold"/>
                <a:ea typeface="Canva Sans Bold"/>
                <a:cs typeface="Canva Sans Bold"/>
                <a:sym typeface="Canva Sans Bold"/>
              </a:rPr>
              <a:t>Mme Kennedy </a:t>
            </a:r>
          </a:p>
        </p:txBody>
      </p:sp>
      <p:sp>
        <p:nvSpPr>
          <p:cNvPr id="5" name="TextBox 5"/>
          <p:cNvSpPr txBox="1"/>
          <p:nvPr/>
        </p:nvSpPr>
        <p:spPr>
          <a:xfrm>
            <a:off x="5700951" y="5747536"/>
            <a:ext cx="3580209" cy="976630"/>
          </a:xfrm>
          <a:prstGeom prst="rect">
            <a:avLst/>
          </a:prstGeom>
        </p:spPr>
        <p:txBody>
          <a:bodyPr lIns="0" tIns="0" rIns="0" bIns="0" rtlCol="0" anchor="t">
            <a:spAutoFit/>
          </a:bodyPr>
          <a:lstStyle/>
          <a:p>
            <a:pPr algn="ctr">
              <a:lnSpc>
                <a:spcPts val="3919"/>
              </a:lnSpc>
            </a:pPr>
            <a:r>
              <a:rPr lang="en-US" sz="2799" b="1">
                <a:solidFill>
                  <a:srgbClr val="000000"/>
                </a:solidFill>
                <a:latin typeface="Canva Sans Bold"/>
                <a:ea typeface="Canva Sans Bold"/>
                <a:cs typeface="Canva Sans Bold"/>
                <a:sym typeface="Canva Sans Bold"/>
              </a:rPr>
              <a:t>Our vice-principal is </a:t>
            </a:r>
          </a:p>
          <a:p>
            <a:pPr algn="ctr">
              <a:lnSpc>
                <a:spcPts val="3919"/>
              </a:lnSpc>
            </a:pPr>
            <a:r>
              <a:rPr lang="en-US" sz="2799" b="1">
                <a:solidFill>
                  <a:srgbClr val="000000"/>
                </a:solidFill>
                <a:latin typeface="Canva Sans Bold"/>
                <a:ea typeface="Canva Sans Bold"/>
                <a:cs typeface="Canva Sans Bold"/>
                <a:sym typeface="Canva Sans Bold"/>
              </a:rPr>
              <a:t>Mme Sheldon</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42228" y="1681845"/>
            <a:ext cx="2573440" cy="3655436"/>
          </a:xfrm>
          <a:custGeom>
            <a:avLst/>
            <a:gdLst/>
            <a:ahLst/>
            <a:cxnLst/>
            <a:rect l="l" t="t" r="r" b="b"/>
            <a:pathLst>
              <a:path w="2573440" h="3655436">
                <a:moveTo>
                  <a:pt x="0" y="0"/>
                </a:moveTo>
                <a:lnTo>
                  <a:pt x="2573440" y="0"/>
                </a:lnTo>
                <a:lnTo>
                  <a:pt x="2573440" y="3655436"/>
                </a:lnTo>
                <a:lnTo>
                  <a:pt x="0" y="3655436"/>
                </a:lnTo>
                <a:lnTo>
                  <a:pt x="0" y="0"/>
                </a:lnTo>
                <a:close/>
              </a:path>
            </a:pathLst>
          </a:custGeom>
          <a:blipFill>
            <a:blip r:embed="rId2"/>
            <a:stretch>
              <a:fillRect l="-32526" t="-14126" r="-8380"/>
            </a:stretch>
          </a:blipFill>
        </p:spPr>
        <p:txBody>
          <a:bodyPr/>
          <a:lstStyle/>
          <a:p>
            <a:endParaRPr lang="en-US"/>
          </a:p>
        </p:txBody>
      </p:sp>
      <p:sp>
        <p:nvSpPr>
          <p:cNvPr id="3" name="Freeform 3"/>
          <p:cNvSpPr/>
          <p:nvPr/>
        </p:nvSpPr>
        <p:spPr>
          <a:xfrm>
            <a:off x="5452550" y="1810571"/>
            <a:ext cx="3276786" cy="3526710"/>
          </a:xfrm>
          <a:custGeom>
            <a:avLst/>
            <a:gdLst/>
            <a:ahLst/>
            <a:cxnLst/>
            <a:rect l="l" t="t" r="r" b="b"/>
            <a:pathLst>
              <a:path w="3276786" h="3526710">
                <a:moveTo>
                  <a:pt x="0" y="0"/>
                </a:moveTo>
                <a:lnTo>
                  <a:pt x="3276786" y="0"/>
                </a:lnTo>
                <a:lnTo>
                  <a:pt x="3276786" y="3526710"/>
                </a:lnTo>
                <a:lnTo>
                  <a:pt x="0" y="3526710"/>
                </a:lnTo>
                <a:lnTo>
                  <a:pt x="0" y="0"/>
                </a:lnTo>
                <a:close/>
              </a:path>
            </a:pathLst>
          </a:custGeom>
          <a:blipFill>
            <a:blip r:embed="rId3"/>
            <a:stretch>
              <a:fillRect l="-35006" t="-65288" r="-23770" b="-31411"/>
            </a:stretch>
          </a:blipFill>
        </p:spPr>
        <p:txBody>
          <a:bodyPr/>
          <a:lstStyle/>
          <a:p>
            <a:endParaRPr lang="en-US"/>
          </a:p>
        </p:txBody>
      </p:sp>
      <p:sp>
        <p:nvSpPr>
          <p:cNvPr id="4" name="TextBox 4"/>
          <p:cNvSpPr txBox="1"/>
          <p:nvPr/>
        </p:nvSpPr>
        <p:spPr>
          <a:xfrm>
            <a:off x="404999" y="6605905"/>
            <a:ext cx="9248401" cy="389255"/>
          </a:xfrm>
          <a:prstGeom prst="rect">
            <a:avLst/>
          </a:prstGeom>
        </p:spPr>
        <p:txBody>
          <a:bodyPr lIns="0" tIns="0" rIns="0" bIns="0" rtlCol="0" anchor="t">
            <a:spAutoFit/>
          </a:bodyPr>
          <a:lstStyle/>
          <a:p>
            <a:pPr algn="l">
              <a:lnSpc>
                <a:spcPts val="3220"/>
              </a:lnSpc>
            </a:pPr>
            <a:r>
              <a:rPr lang="en-US" sz="2300" b="1">
                <a:solidFill>
                  <a:srgbClr val="000000"/>
                </a:solidFill>
                <a:latin typeface="Canva Sans Bold"/>
                <a:ea typeface="Canva Sans Bold"/>
                <a:cs typeface="Canva Sans Bold"/>
                <a:sym typeface="Canva Sans Bold"/>
              </a:rPr>
              <a:t>They are always there to help me if I get lost or need a bandaid!</a:t>
            </a:r>
          </a:p>
        </p:txBody>
      </p:sp>
      <p:sp>
        <p:nvSpPr>
          <p:cNvPr id="5" name="TextBox 5"/>
          <p:cNvSpPr txBox="1"/>
          <p:nvPr/>
        </p:nvSpPr>
        <p:spPr>
          <a:xfrm>
            <a:off x="1334825" y="5592188"/>
            <a:ext cx="2388245" cy="481330"/>
          </a:xfrm>
          <a:prstGeom prst="rect">
            <a:avLst/>
          </a:prstGeom>
        </p:spPr>
        <p:txBody>
          <a:bodyPr lIns="0" tIns="0" rIns="0" bIns="0" rtlCol="0" anchor="t">
            <a:spAutoFit/>
          </a:bodyPr>
          <a:lstStyle/>
          <a:p>
            <a:pPr algn="l">
              <a:lnSpc>
                <a:spcPts val="3919"/>
              </a:lnSpc>
            </a:pPr>
            <a:r>
              <a:rPr lang="en-US" sz="2799" b="1">
                <a:solidFill>
                  <a:srgbClr val="000000"/>
                </a:solidFill>
                <a:latin typeface="Canva Sans Bold"/>
                <a:ea typeface="Canva Sans Bold"/>
                <a:cs typeface="Canva Sans Bold"/>
                <a:sym typeface="Canva Sans Bold"/>
              </a:rPr>
              <a:t>Mme Danielle</a:t>
            </a:r>
          </a:p>
        </p:txBody>
      </p:sp>
      <p:sp>
        <p:nvSpPr>
          <p:cNvPr id="6" name="TextBox 6"/>
          <p:cNvSpPr txBox="1"/>
          <p:nvPr/>
        </p:nvSpPr>
        <p:spPr>
          <a:xfrm>
            <a:off x="5732366" y="5592188"/>
            <a:ext cx="2717155" cy="481330"/>
          </a:xfrm>
          <a:prstGeom prst="rect">
            <a:avLst/>
          </a:prstGeom>
        </p:spPr>
        <p:txBody>
          <a:bodyPr lIns="0" tIns="0" rIns="0" bIns="0" rtlCol="0" anchor="t">
            <a:spAutoFit/>
          </a:bodyPr>
          <a:lstStyle/>
          <a:p>
            <a:pPr algn="l">
              <a:lnSpc>
                <a:spcPts val="3919"/>
              </a:lnSpc>
            </a:pPr>
            <a:r>
              <a:rPr lang="en-US" sz="2799" b="1">
                <a:solidFill>
                  <a:srgbClr val="000000"/>
                </a:solidFill>
                <a:latin typeface="Canva Sans Bold"/>
                <a:ea typeface="Canva Sans Bold"/>
                <a:cs typeface="Canva Sans Bold"/>
                <a:sym typeface="Canva Sans Bold"/>
              </a:rPr>
              <a:t>Mme Stephanie</a:t>
            </a:r>
          </a:p>
        </p:txBody>
      </p:sp>
      <p:sp>
        <p:nvSpPr>
          <p:cNvPr id="7" name="TextBox 7"/>
          <p:cNvSpPr txBox="1"/>
          <p:nvPr/>
        </p:nvSpPr>
        <p:spPr>
          <a:xfrm>
            <a:off x="603827" y="720090"/>
            <a:ext cx="3477518" cy="481330"/>
          </a:xfrm>
          <a:prstGeom prst="rect">
            <a:avLst/>
          </a:prstGeom>
        </p:spPr>
        <p:txBody>
          <a:bodyPr lIns="0" tIns="0" rIns="0" bIns="0" rtlCol="0" anchor="t">
            <a:spAutoFit/>
          </a:bodyPr>
          <a:lstStyle/>
          <a:p>
            <a:pPr algn="ctr">
              <a:lnSpc>
                <a:spcPts val="3919"/>
              </a:lnSpc>
              <a:spcBef>
                <a:spcPct val="0"/>
              </a:spcBef>
            </a:pPr>
            <a:r>
              <a:rPr lang="en-US" sz="2799" b="1">
                <a:solidFill>
                  <a:srgbClr val="000000"/>
                </a:solidFill>
                <a:latin typeface="Canva Sans Bold"/>
                <a:ea typeface="Canva Sans Bold"/>
                <a:cs typeface="Canva Sans Bold"/>
                <a:sym typeface="Canva Sans Bold"/>
              </a:rPr>
              <a:t>Our secretaries are: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36437" y="2561655"/>
            <a:ext cx="1999340" cy="2336729"/>
          </a:xfrm>
          <a:custGeom>
            <a:avLst/>
            <a:gdLst/>
            <a:ahLst/>
            <a:cxnLst/>
            <a:rect l="l" t="t" r="r" b="b"/>
            <a:pathLst>
              <a:path w="1999340" h="2336729">
                <a:moveTo>
                  <a:pt x="0" y="0"/>
                </a:moveTo>
                <a:lnTo>
                  <a:pt x="1999341" y="0"/>
                </a:lnTo>
                <a:lnTo>
                  <a:pt x="1999341" y="2336729"/>
                </a:lnTo>
                <a:lnTo>
                  <a:pt x="0" y="2336729"/>
                </a:lnTo>
                <a:lnTo>
                  <a:pt x="0" y="0"/>
                </a:lnTo>
                <a:close/>
              </a:path>
            </a:pathLst>
          </a:custGeom>
          <a:blipFill>
            <a:blip r:embed="rId2"/>
            <a:stretch>
              <a:fillRect l="-31434" t="-75650" r="-27193" b="-5314"/>
            </a:stretch>
          </a:blipFill>
        </p:spPr>
        <p:txBody>
          <a:bodyPr/>
          <a:lstStyle/>
          <a:p>
            <a:endParaRPr lang="en-US"/>
          </a:p>
        </p:txBody>
      </p:sp>
      <p:sp>
        <p:nvSpPr>
          <p:cNvPr id="3" name="Freeform 3"/>
          <p:cNvSpPr/>
          <p:nvPr/>
        </p:nvSpPr>
        <p:spPr>
          <a:xfrm>
            <a:off x="2643644" y="2398030"/>
            <a:ext cx="2258102" cy="2500353"/>
          </a:xfrm>
          <a:custGeom>
            <a:avLst/>
            <a:gdLst/>
            <a:ahLst/>
            <a:cxnLst/>
            <a:rect l="l" t="t" r="r" b="b"/>
            <a:pathLst>
              <a:path w="2258102" h="2500353">
                <a:moveTo>
                  <a:pt x="0" y="0"/>
                </a:moveTo>
                <a:lnTo>
                  <a:pt x="2258102" y="0"/>
                </a:lnTo>
                <a:lnTo>
                  <a:pt x="2258102" y="2500354"/>
                </a:lnTo>
                <a:lnTo>
                  <a:pt x="0" y="2500354"/>
                </a:lnTo>
                <a:lnTo>
                  <a:pt x="0" y="0"/>
                </a:lnTo>
                <a:close/>
              </a:path>
            </a:pathLst>
          </a:custGeom>
          <a:blipFill>
            <a:blip r:embed="rId3"/>
            <a:stretch>
              <a:fillRect l="-32735" t="-45732" r="-36876" b="-58505"/>
            </a:stretch>
          </a:blipFill>
        </p:spPr>
        <p:txBody>
          <a:bodyPr/>
          <a:lstStyle/>
          <a:p>
            <a:endParaRPr lang="en-US"/>
          </a:p>
        </p:txBody>
      </p:sp>
      <p:sp>
        <p:nvSpPr>
          <p:cNvPr id="4" name="Freeform 4"/>
          <p:cNvSpPr/>
          <p:nvPr/>
        </p:nvSpPr>
        <p:spPr>
          <a:xfrm>
            <a:off x="4723260" y="2398030"/>
            <a:ext cx="2248521" cy="2488598"/>
          </a:xfrm>
          <a:custGeom>
            <a:avLst/>
            <a:gdLst/>
            <a:ahLst/>
            <a:cxnLst/>
            <a:rect l="l" t="t" r="r" b="b"/>
            <a:pathLst>
              <a:path w="2248521" h="2488598">
                <a:moveTo>
                  <a:pt x="0" y="0"/>
                </a:moveTo>
                <a:lnTo>
                  <a:pt x="2248521" y="0"/>
                </a:lnTo>
                <a:lnTo>
                  <a:pt x="2248521" y="2488598"/>
                </a:lnTo>
                <a:lnTo>
                  <a:pt x="0" y="2488598"/>
                </a:lnTo>
                <a:lnTo>
                  <a:pt x="0" y="0"/>
                </a:lnTo>
                <a:close/>
              </a:path>
            </a:pathLst>
          </a:custGeom>
          <a:blipFill>
            <a:blip r:embed="rId4"/>
            <a:stretch>
              <a:fillRect/>
            </a:stretch>
          </a:blipFill>
        </p:spPr>
        <p:txBody>
          <a:bodyPr/>
          <a:lstStyle/>
          <a:p>
            <a:endParaRPr lang="en-US"/>
          </a:p>
        </p:txBody>
      </p:sp>
      <p:sp>
        <p:nvSpPr>
          <p:cNvPr id="5" name="TextBox 5"/>
          <p:cNvSpPr txBox="1"/>
          <p:nvPr/>
        </p:nvSpPr>
        <p:spPr>
          <a:xfrm>
            <a:off x="522331" y="720090"/>
            <a:ext cx="8758829" cy="861695"/>
          </a:xfrm>
          <a:prstGeom prst="rect">
            <a:avLst/>
          </a:prstGeom>
        </p:spPr>
        <p:txBody>
          <a:bodyPr lIns="0" tIns="0" rIns="0" bIns="0" rtlCol="0" anchor="t">
            <a:spAutoFit/>
          </a:bodyPr>
          <a:lstStyle/>
          <a:p>
            <a:pPr algn="l">
              <a:lnSpc>
                <a:spcPts val="3919"/>
              </a:lnSpc>
              <a:spcBef>
                <a:spcPct val="0"/>
              </a:spcBef>
            </a:pPr>
            <a:r>
              <a:rPr lang="en-US" sz="2799" b="1">
                <a:solidFill>
                  <a:srgbClr val="000000"/>
                </a:solidFill>
                <a:latin typeface="Canva Sans Bold"/>
                <a:ea typeface="Canva Sans Bold"/>
                <a:cs typeface="Canva Sans Bold"/>
                <a:sym typeface="Canva Sans Bold"/>
              </a:rPr>
              <a:t>This is the student services team!</a:t>
            </a:r>
          </a:p>
          <a:p>
            <a:pPr algn="l">
              <a:lnSpc>
                <a:spcPts val="2940"/>
              </a:lnSpc>
              <a:spcBef>
                <a:spcPct val="0"/>
              </a:spcBef>
            </a:pPr>
            <a:r>
              <a:rPr lang="en-US" sz="2100" b="1">
                <a:solidFill>
                  <a:srgbClr val="000000"/>
                </a:solidFill>
                <a:latin typeface="Canva Sans Bold"/>
                <a:ea typeface="Canva Sans Bold"/>
                <a:cs typeface="Canva Sans Bold"/>
                <a:sym typeface="Canva Sans Bold"/>
              </a:rPr>
              <a:t>We help teachers and students in the classroom or in small groups. </a:t>
            </a:r>
          </a:p>
        </p:txBody>
      </p:sp>
      <p:sp>
        <p:nvSpPr>
          <p:cNvPr id="6" name="TextBox 6"/>
          <p:cNvSpPr txBox="1"/>
          <p:nvPr/>
        </p:nvSpPr>
        <p:spPr>
          <a:xfrm>
            <a:off x="522331" y="6018530"/>
            <a:ext cx="9233672" cy="976630"/>
          </a:xfrm>
          <a:prstGeom prst="rect">
            <a:avLst/>
          </a:prstGeom>
        </p:spPr>
        <p:txBody>
          <a:bodyPr lIns="0" tIns="0" rIns="0" bIns="0" rtlCol="0" anchor="t">
            <a:spAutoFit/>
          </a:bodyPr>
          <a:lstStyle/>
          <a:p>
            <a:pPr algn="l">
              <a:lnSpc>
                <a:spcPts val="3919"/>
              </a:lnSpc>
              <a:spcBef>
                <a:spcPct val="0"/>
              </a:spcBef>
            </a:pPr>
            <a:r>
              <a:rPr lang="en-US" sz="2799" b="1">
                <a:solidFill>
                  <a:srgbClr val="000000"/>
                </a:solidFill>
                <a:latin typeface="Canva Sans Bold"/>
                <a:ea typeface="Canva Sans Bold"/>
                <a:cs typeface="Canva Sans Bold"/>
                <a:sym typeface="Canva Sans Bold"/>
              </a:rPr>
              <a:t>You may see them in your classroom or in the hallway at school next year. </a:t>
            </a:r>
          </a:p>
        </p:txBody>
      </p:sp>
      <p:sp>
        <p:nvSpPr>
          <p:cNvPr id="7" name="TextBox 7"/>
          <p:cNvSpPr txBox="1"/>
          <p:nvPr/>
        </p:nvSpPr>
        <p:spPr>
          <a:xfrm>
            <a:off x="570164" y="5092316"/>
            <a:ext cx="1531888" cy="297180"/>
          </a:xfrm>
          <a:prstGeom prst="rect">
            <a:avLst/>
          </a:prstGeom>
        </p:spPr>
        <p:txBody>
          <a:bodyPr lIns="0" tIns="0" rIns="0" bIns="0" rtlCol="0" anchor="t">
            <a:spAutoFit/>
          </a:bodyPr>
          <a:lstStyle/>
          <a:p>
            <a:pPr algn="ctr">
              <a:lnSpc>
                <a:spcPts val="2520"/>
              </a:lnSpc>
            </a:pPr>
            <a:r>
              <a:rPr lang="en-US" sz="1800" b="1">
                <a:solidFill>
                  <a:srgbClr val="000000"/>
                </a:solidFill>
                <a:latin typeface="Canva Sans Bold"/>
                <a:ea typeface="Canva Sans Bold"/>
                <a:cs typeface="Canva Sans Bold"/>
                <a:sym typeface="Canva Sans Bold"/>
              </a:rPr>
              <a:t>Mme Benning</a:t>
            </a:r>
          </a:p>
        </p:txBody>
      </p:sp>
      <p:sp>
        <p:nvSpPr>
          <p:cNvPr id="8" name="TextBox 8"/>
          <p:cNvSpPr txBox="1"/>
          <p:nvPr/>
        </p:nvSpPr>
        <p:spPr>
          <a:xfrm>
            <a:off x="2822129" y="5092316"/>
            <a:ext cx="1901130" cy="297180"/>
          </a:xfrm>
          <a:prstGeom prst="rect">
            <a:avLst/>
          </a:prstGeom>
        </p:spPr>
        <p:txBody>
          <a:bodyPr lIns="0" tIns="0" rIns="0" bIns="0" rtlCol="0" anchor="t">
            <a:spAutoFit/>
          </a:bodyPr>
          <a:lstStyle/>
          <a:p>
            <a:pPr algn="ctr">
              <a:lnSpc>
                <a:spcPts val="2520"/>
              </a:lnSpc>
            </a:pPr>
            <a:r>
              <a:rPr lang="en-US" sz="1800" b="1">
                <a:solidFill>
                  <a:srgbClr val="000000"/>
                </a:solidFill>
                <a:latin typeface="Canva Sans Bold"/>
                <a:ea typeface="Canva Sans Bold"/>
                <a:cs typeface="Canva Sans Bold"/>
                <a:sym typeface="Canva Sans Bold"/>
              </a:rPr>
              <a:t>Mme Brownridge</a:t>
            </a:r>
          </a:p>
        </p:txBody>
      </p:sp>
      <p:sp>
        <p:nvSpPr>
          <p:cNvPr id="9" name="TextBox 9"/>
          <p:cNvSpPr txBox="1"/>
          <p:nvPr/>
        </p:nvSpPr>
        <p:spPr>
          <a:xfrm>
            <a:off x="5447160" y="5092316"/>
            <a:ext cx="1203127" cy="297180"/>
          </a:xfrm>
          <a:prstGeom prst="rect">
            <a:avLst/>
          </a:prstGeom>
        </p:spPr>
        <p:txBody>
          <a:bodyPr lIns="0" tIns="0" rIns="0" bIns="0" rtlCol="0" anchor="t">
            <a:spAutoFit/>
          </a:bodyPr>
          <a:lstStyle/>
          <a:p>
            <a:pPr algn="ctr">
              <a:lnSpc>
                <a:spcPts val="2520"/>
              </a:lnSpc>
            </a:pPr>
            <a:r>
              <a:rPr lang="en-US" sz="1800" b="1">
                <a:solidFill>
                  <a:srgbClr val="000000"/>
                </a:solidFill>
                <a:latin typeface="Canva Sans Bold"/>
                <a:ea typeface="Canva Sans Bold"/>
                <a:cs typeface="Canva Sans Bold"/>
                <a:sym typeface="Canva Sans Bold"/>
              </a:rPr>
              <a:t>Mme Legal</a:t>
            </a:r>
          </a:p>
        </p:txBody>
      </p:sp>
      <p:sp>
        <p:nvSpPr>
          <p:cNvPr id="10" name="Freeform 10"/>
          <p:cNvSpPr/>
          <p:nvPr/>
        </p:nvSpPr>
        <p:spPr>
          <a:xfrm>
            <a:off x="7276581" y="2678679"/>
            <a:ext cx="1655962" cy="2207949"/>
          </a:xfrm>
          <a:custGeom>
            <a:avLst/>
            <a:gdLst/>
            <a:ahLst/>
            <a:cxnLst/>
            <a:rect l="l" t="t" r="r" b="b"/>
            <a:pathLst>
              <a:path w="1655962" h="2207949">
                <a:moveTo>
                  <a:pt x="0" y="0"/>
                </a:moveTo>
                <a:lnTo>
                  <a:pt x="1655962" y="0"/>
                </a:lnTo>
                <a:lnTo>
                  <a:pt x="1655962" y="2207949"/>
                </a:lnTo>
                <a:lnTo>
                  <a:pt x="0" y="2207949"/>
                </a:lnTo>
                <a:lnTo>
                  <a:pt x="0" y="0"/>
                </a:lnTo>
                <a:close/>
              </a:path>
            </a:pathLst>
          </a:custGeom>
          <a:blipFill>
            <a:blip r:embed="rId5"/>
            <a:stretch>
              <a:fillRect/>
            </a:stretch>
          </a:blipFill>
        </p:spPr>
        <p:txBody>
          <a:bodyPr/>
          <a:lstStyle/>
          <a:p>
            <a:endParaRPr lang="en-US"/>
          </a:p>
        </p:txBody>
      </p:sp>
      <p:sp>
        <p:nvSpPr>
          <p:cNvPr id="11" name="TextBox 11"/>
          <p:cNvSpPr txBox="1"/>
          <p:nvPr/>
        </p:nvSpPr>
        <p:spPr>
          <a:xfrm>
            <a:off x="7276581" y="5092316"/>
            <a:ext cx="2018010" cy="297180"/>
          </a:xfrm>
          <a:prstGeom prst="rect">
            <a:avLst/>
          </a:prstGeom>
        </p:spPr>
        <p:txBody>
          <a:bodyPr lIns="0" tIns="0" rIns="0" bIns="0" rtlCol="0" anchor="t">
            <a:spAutoFit/>
          </a:bodyPr>
          <a:lstStyle/>
          <a:p>
            <a:pPr algn="ctr">
              <a:lnSpc>
                <a:spcPts val="2520"/>
              </a:lnSpc>
            </a:pPr>
            <a:r>
              <a:rPr lang="en-US" sz="1800" b="1">
                <a:solidFill>
                  <a:srgbClr val="000000"/>
                </a:solidFill>
                <a:latin typeface="Canva Sans Bold"/>
                <a:ea typeface="Canva Sans Bold"/>
                <a:cs typeface="Canva Sans Bold"/>
                <a:sym typeface="Canva Sans Bold"/>
              </a:rPr>
              <a:t>Mme Machutchon</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37356" y="720090"/>
            <a:ext cx="9183689" cy="2462531"/>
          </a:xfrm>
          <a:prstGeom prst="rect">
            <a:avLst/>
          </a:prstGeom>
        </p:spPr>
        <p:txBody>
          <a:bodyPr lIns="0" tIns="0" rIns="0" bIns="0" rtlCol="0" anchor="t">
            <a:spAutoFit/>
          </a:bodyPr>
          <a:lstStyle/>
          <a:p>
            <a:pPr algn="l">
              <a:lnSpc>
                <a:spcPts val="3919"/>
              </a:lnSpc>
              <a:spcBef>
                <a:spcPct val="0"/>
              </a:spcBef>
            </a:pPr>
            <a:r>
              <a:rPr lang="en-US" sz="2799" b="1">
                <a:solidFill>
                  <a:srgbClr val="000000"/>
                </a:solidFill>
                <a:latin typeface="Canva Sans Bold"/>
                <a:ea typeface="Canva Sans Bold"/>
                <a:cs typeface="Canva Sans Bold"/>
                <a:sym typeface="Canva Sans Bold"/>
              </a:rPr>
              <a:t>We get to play outside at recess. At recess we remember to stay in the school grounds. The fence has signs to remind us to never leave. Adults are outside to help us at recess. They wear bright vests so you can find them.</a:t>
            </a:r>
          </a:p>
        </p:txBody>
      </p:sp>
      <p:sp>
        <p:nvSpPr>
          <p:cNvPr id="3" name="Freeform 3"/>
          <p:cNvSpPr/>
          <p:nvPr/>
        </p:nvSpPr>
        <p:spPr>
          <a:xfrm>
            <a:off x="609600" y="4123896"/>
            <a:ext cx="4548491" cy="2505504"/>
          </a:xfrm>
          <a:custGeom>
            <a:avLst/>
            <a:gdLst/>
            <a:ahLst/>
            <a:cxnLst/>
            <a:rect l="l" t="t" r="r" b="b"/>
            <a:pathLst>
              <a:path w="4548491" h="2505504">
                <a:moveTo>
                  <a:pt x="0" y="0"/>
                </a:moveTo>
                <a:lnTo>
                  <a:pt x="4548491" y="0"/>
                </a:lnTo>
                <a:lnTo>
                  <a:pt x="4548491" y="2505504"/>
                </a:lnTo>
                <a:lnTo>
                  <a:pt x="0" y="2505504"/>
                </a:lnTo>
                <a:lnTo>
                  <a:pt x="0" y="0"/>
                </a:lnTo>
                <a:close/>
              </a:path>
            </a:pathLst>
          </a:custGeom>
          <a:blipFill>
            <a:blip r:embed="rId2"/>
            <a:stretch>
              <a:fillRect t="-16983" b="-19171"/>
            </a:stretch>
          </a:blipFill>
          <a:ln w="38100" cap="sq">
            <a:solidFill>
              <a:srgbClr val="000000"/>
            </a:solidFill>
            <a:prstDash val="solid"/>
            <a:miter/>
          </a:ln>
        </p:spPr>
        <p:txBody>
          <a:bodyPr/>
          <a:lstStyle/>
          <a:p>
            <a:endParaRPr lang="en-US"/>
          </a:p>
        </p:txBody>
      </p:sp>
      <p:sp>
        <p:nvSpPr>
          <p:cNvPr id="4" name="Freeform 4"/>
          <p:cNvSpPr/>
          <p:nvPr/>
        </p:nvSpPr>
        <p:spPr>
          <a:xfrm>
            <a:off x="5790347" y="3291993"/>
            <a:ext cx="3041949" cy="4047500"/>
          </a:xfrm>
          <a:custGeom>
            <a:avLst/>
            <a:gdLst/>
            <a:ahLst/>
            <a:cxnLst/>
            <a:rect l="l" t="t" r="r" b="b"/>
            <a:pathLst>
              <a:path w="3041949" h="4047500">
                <a:moveTo>
                  <a:pt x="0" y="0"/>
                </a:moveTo>
                <a:lnTo>
                  <a:pt x="3041949" y="0"/>
                </a:lnTo>
                <a:lnTo>
                  <a:pt x="3041949" y="4047500"/>
                </a:lnTo>
                <a:lnTo>
                  <a:pt x="0" y="4047500"/>
                </a:lnTo>
                <a:lnTo>
                  <a:pt x="0" y="0"/>
                </a:lnTo>
                <a:close/>
              </a:path>
            </a:pathLst>
          </a:custGeom>
          <a:blipFill>
            <a:blip r:embed="rId3"/>
            <a:stretch>
              <a:fillRect/>
            </a:stretch>
          </a:blipFill>
          <a:ln w="38100" cap="sq">
            <a:solidFill>
              <a:srgbClr val="000000"/>
            </a:solidFill>
            <a:prstDash val="solid"/>
            <a:miter/>
          </a:ln>
        </p:spPr>
        <p:txBody>
          <a:bodyPr/>
          <a:lstStyle/>
          <a:p>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08724" y="662281"/>
            <a:ext cx="3818530" cy="4274928"/>
          </a:xfrm>
          <a:custGeom>
            <a:avLst/>
            <a:gdLst/>
            <a:ahLst/>
            <a:cxnLst/>
            <a:rect l="l" t="t" r="r" b="b"/>
            <a:pathLst>
              <a:path w="3818530" h="4274928">
                <a:moveTo>
                  <a:pt x="0" y="0"/>
                </a:moveTo>
                <a:lnTo>
                  <a:pt x="3818530" y="0"/>
                </a:lnTo>
                <a:lnTo>
                  <a:pt x="3818530" y="4274928"/>
                </a:lnTo>
                <a:lnTo>
                  <a:pt x="0" y="4274928"/>
                </a:lnTo>
                <a:lnTo>
                  <a:pt x="0" y="0"/>
                </a:lnTo>
                <a:close/>
              </a:path>
            </a:pathLst>
          </a:custGeom>
          <a:blipFill>
            <a:blip r:embed="rId2"/>
            <a:stretch>
              <a:fillRect l="-32042" t="-4812" r="-21857" b="-22427"/>
            </a:stretch>
          </a:blipFill>
        </p:spPr>
        <p:txBody>
          <a:bodyPr/>
          <a:lstStyle/>
          <a:p>
            <a:endParaRPr lang="en-US"/>
          </a:p>
        </p:txBody>
      </p:sp>
      <p:sp>
        <p:nvSpPr>
          <p:cNvPr id="3" name="TextBox 3"/>
          <p:cNvSpPr txBox="1"/>
          <p:nvPr/>
        </p:nvSpPr>
        <p:spPr>
          <a:xfrm>
            <a:off x="624794" y="6213699"/>
            <a:ext cx="9281160" cy="976630"/>
          </a:xfrm>
          <a:prstGeom prst="rect">
            <a:avLst/>
          </a:prstGeom>
        </p:spPr>
        <p:txBody>
          <a:bodyPr lIns="0" tIns="0" rIns="0" bIns="0" rtlCol="0" anchor="t">
            <a:spAutoFit/>
          </a:bodyPr>
          <a:lstStyle/>
          <a:p>
            <a:pPr algn="l">
              <a:lnSpc>
                <a:spcPts val="3919"/>
              </a:lnSpc>
              <a:spcBef>
                <a:spcPct val="0"/>
              </a:spcBef>
            </a:pPr>
            <a:r>
              <a:rPr lang="en-US" sz="2799" b="1">
                <a:solidFill>
                  <a:srgbClr val="000000"/>
                </a:solidFill>
                <a:latin typeface="Canva Sans Bold"/>
                <a:ea typeface="Canva Sans Bold"/>
                <a:cs typeface="Canva Sans Bold"/>
                <a:sym typeface="Canva Sans Bold"/>
              </a:rPr>
              <a:t>The gym teachers are M. Fiola and Mme Bérard.</a:t>
            </a:r>
          </a:p>
          <a:p>
            <a:pPr algn="l">
              <a:lnSpc>
                <a:spcPts val="3919"/>
              </a:lnSpc>
              <a:spcBef>
                <a:spcPct val="0"/>
              </a:spcBef>
            </a:pPr>
            <a:r>
              <a:rPr lang="en-US" sz="2799" b="1">
                <a:solidFill>
                  <a:srgbClr val="000000"/>
                </a:solidFill>
                <a:latin typeface="Canva Sans Bold"/>
                <a:ea typeface="Canva Sans Bold"/>
                <a:cs typeface="Canva Sans Bold"/>
                <a:sym typeface="Canva Sans Bold"/>
              </a:rPr>
              <a:t>They will teach us in the gym or outside!</a:t>
            </a:r>
          </a:p>
        </p:txBody>
      </p:sp>
      <p:sp>
        <p:nvSpPr>
          <p:cNvPr id="4" name="Freeform 4"/>
          <p:cNvSpPr/>
          <p:nvPr/>
        </p:nvSpPr>
        <p:spPr>
          <a:xfrm>
            <a:off x="3674566" y="3499235"/>
            <a:ext cx="2456187" cy="2394782"/>
          </a:xfrm>
          <a:custGeom>
            <a:avLst/>
            <a:gdLst/>
            <a:ahLst/>
            <a:cxnLst/>
            <a:rect l="l" t="t" r="r" b="b"/>
            <a:pathLst>
              <a:path w="2456187" h="2394782">
                <a:moveTo>
                  <a:pt x="0" y="0"/>
                </a:moveTo>
                <a:lnTo>
                  <a:pt x="2456187" y="0"/>
                </a:lnTo>
                <a:lnTo>
                  <a:pt x="2456187" y="2394782"/>
                </a:lnTo>
                <a:lnTo>
                  <a:pt x="0" y="2394782"/>
                </a:lnTo>
                <a:lnTo>
                  <a:pt x="0" y="0"/>
                </a:lnTo>
                <a:close/>
              </a:path>
            </a:pathLst>
          </a:custGeom>
          <a:blipFill>
            <a:blip r:embed="rId3"/>
            <a:stretch>
              <a:fillRect/>
            </a:stretch>
          </a:blipFill>
        </p:spPr>
        <p:txBody>
          <a:bodyPr/>
          <a:lstStyle/>
          <a:p>
            <a:endParaRPr lang="en-US"/>
          </a:p>
        </p:txBody>
      </p:sp>
      <p:sp>
        <p:nvSpPr>
          <p:cNvPr id="5" name="Freeform 5"/>
          <p:cNvSpPr/>
          <p:nvPr/>
        </p:nvSpPr>
        <p:spPr>
          <a:xfrm>
            <a:off x="5439523" y="409468"/>
            <a:ext cx="4342171" cy="4527742"/>
          </a:xfrm>
          <a:custGeom>
            <a:avLst/>
            <a:gdLst/>
            <a:ahLst/>
            <a:cxnLst/>
            <a:rect l="l" t="t" r="r" b="b"/>
            <a:pathLst>
              <a:path w="4342171" h="4527742">
                <a:moveTo>
                  <a:pt x="0" y="0"/>
                </a:moveTo>
                <a:lnTo>
                  <a:pt x="4342171" y="0"/>
                </a:lnTo>
                <a:lnTo>
                  <a:pt x="4342171" y="4527741"/>
                </a:lnTo>
                <a:lnTo>
                  <a:pt x="0" y="4527741"/>
                </a:lnTo>
                <a:lnTo>
                  <a:pt x="0" y="0"/>
                </a:lnTo>
                <a:close/>
              </a:path>
            </a:pathLst>
          </a:custGeom>
          <a:blipFill>
            <a:blip r:embed="rId4"/>
            <a:stretch>
              <a:fillRect t="-11648" b="-46539"/>
            </a:stretch>
          </a:blipFill>
        </p:spPr>
        <p:txBody>
          <a:bodyPr/>
          <a:lstStyle/>
          <a:p>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89802" y="777240"/>
            <a:ext cx="4769763" cy="3954762"/>
          </a:xfrm>
          <a:custGeom>
            <a:avLst/>
            <a:gdLst/>
            <a:ahLst/>
            <a:cxnLst/>
            <a:rect l="l" t="t" r="r" b="b"/>
            <a:pathLst>
              <a:path w="4769763" h="3954762">
                <a:moveTo>
                  <a:pt x="0" y="0"/>
                </a:moveTo>
                <a:lnTo>
                  <a:pt x="4769763" y="0"/>
                </a:lnTo>
                <a:lnTo>
                  <a:pt x="4769763" y="3954762"/>
                </a:lnTo>
                <a:lnTo>
                  <a:pt x="0" y="3954762"/>
                </a:lnTo>
                <a:lnTo>
                  <a:pt x="0" y="0"/>
                </a:lnTo>
                <a:close/>
              </a:path>
            </a:pathLst>
          </a:custGeom>
          <a:blipFill>
            <a:blip r:embed="rId2"/>
            <a:stretch>
              <a:fillRect/>
            </a:stretch>
          </a:blipFill>
        </p:spPr>
        <p:txBody>
          <a:bodyPr/>
          <a:lstStyle/>
          <a:p>
            <a:endParaRPr lang="en-US"/>
          </a:p>
        </p:txBody>
      </p:sp>
      <p:sp>
        <p:nvSpPr>
          <p:cNvPr id="3" name="Freeform 3"/>
          <p:cNvSpPr/>
          <p:nvPr/>
        </p:nvSpPr>
        <p:spPr>
          <a:xfrm>
            <a:off x="3784285" y="471793"/>
            <a:ext cx="5310475" cy="5300819"/>
          </a:xfrm>
          <a:custGeom>
            <a:avLst/>
            <a:gdLst/>
            <a:ahLst/>
            <a:cxnLst/>
            <a:rect l="l" t="t" r="r" b="b"/>
            <a:pathLst>
              <a:path w="5310475" h="5300819">
                <a:moveTo>
                  <a:pt x="0" y="0"/>
                </a:moveTo>
                <a:lnTo>
                  <a:pt x="5310475" y="0"/>
                </a:lnTo>
                <a:lnTo>
                  <a:pt x="5310475" y="5300820"/>
                </a:lnTo>
                <a:lnTo>
                  <a:pt x="0" y="530082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TextBox 4"/>
          <p:cNvSpPr txBox="1"/>
          <p:nvPr/>
        </p:nvSpPr>
        <p:spPr>
          <a:xfrm>
            <a:off x="711637" y="5851318"/>
            <a:ext cx="8569523" cy="976630"/>
          </a:xfrm>
          <a:prstGeom prst="rect">
            <a:avLst/>
          </a:prstGeom>
        </p:spPr>
        <p:txBody>
          <a:bodyPr lIns="0" tIns="0" rIns="0" bIns="0" rtlCol="0" anchor="t">
            <a:spAutoFit/>
          </a:bodyPr>
          <a:lstStyle/>
          <a:p>
            <a:pPr algn="l">
              <a:lnSpc>
                <a:spcPts val="3919"/>
              </a:lnSpc>
            </a:pPr>
            <a:r>
              <a:rPr lang="en-US" sz="2799" b="1">
                <a:solidFill>
                  <a:srgbClr val="000000"/>
                </a:solidFill>
                <a:latin typeface="Canva Sans Bold"/>
                <a:ea typeface="Canva Sans Bold"/>
                <a:cs typeface="Canva Sans Bold"/>
                <a:sym typeface="Canva Sans Bold"/>
              </a:rPr>
              <a:t>The music teacher is Mme Boettcher. </a:t>
            </a:r>
          </a:p>
          <a:p>
            <a:pPr algn="l">
              <a:lnSpc>
                <a:spcPts val="3919"/>
              </a:lnSpc>
              <a:spcBef>
                <a:spcPct val="0"/>
              </a:spcBef>
            </a:pPr>
            <a:r>
              <a:rPr lang="en-US" sz="2799" b="1">
                <a:solidFill>
                  <a:srgbClr val="000000"/>
                </a:solidFill>
                <a:latin typeface="Canva Sans Bold"/>
                <a:ea typeface="Canva Sans Bold"/>
                <a:cs typeface="Canva Sans Bold"/>
                <a:sym typeface="Canva Sans Bold"/>
              </a:rPr>
              <a:t>In music we will learn songs, rhythm and dances.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594907" y="4974043"/>
            <a:ext cx="1034063" cy="1034063"/>
          </a:xfrm>
          <a:custGeom>
            <a:avLst/>
            <a:gdLst/>
            <a:ahLst/>
            <a:cxnLst/>
            <a:rect l="l" t="t" r="r" b="b"/>
            <a:pathLst>
              <a:path w="1034063" h="1034063">
                <a:moveTo>
                  <a:pt x="0" y="0"/>
                </a:moveTo>
                <a:lnTo>
                  <a:pt x="1034064" y="0"/>
                </a:lnTo>
                <a:lnTo>
                  <a:pt x="1034064" y="1034063"/>
                </a:lnTo>
                <a:lnTo>
                  <a:pt x="0" y="1034063"/>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3" name="Freeform 3"/>
          <p:cNvSpPr/>
          <p:nvPr/>
        </p:nvSpPr>
        <p:spPr>
          <a:xfrm>
            <a:off x="859939" y="3440929"/>
            <a:ext cx="1642282" cy="2050145"/>
          </a:xfrm>
          <a:custGeom>
            <a:avLst/>
            <a:gdLst/>
            <a:ahLst/>
            <a:cxnLst/>
            <a:rect l="l" t="t" r="r" b="b"/>
            <a:pathLst>
              <a:path w="1642282" h="2050145">
                <a:moveTo>
                  <a:pt x="0" y="0"/>
                </a:moveTo>
                <a:lnTo>
                  <a:pt x="1642282" y="0"/>
                </a:lnTo>
                <a:lnTo>
                  <a:pt x="1642282" y="2050145"/>
                </a:lnTo>
                <a:lnTo>
                  <a:pt x="0" y="205014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2827288" y="2216296"/>
            <a:ext cx="1667594" cy="2249706"/>
          </a:xfrm>
          <a:custGeom>
            <a:avLst/>
            <a:gdLst/>
            <a:ahLst/>
            <a:cxnLst/>
            <a:rect l="l" t="t" r="r" b="b"/>
            <a:pathLst>
              <a:path w="1667594" h="2249706">
                <a:moveTo>
                  <a:pt x="0" y="0"/>
                </a:moveTo>
                <a:lnTo>
                  <a:pt x="1667594" y="0"/>
                </a:lnTo>
                <a:lnTo>
                  <a:pt x="1667594" y="2249706"/>
                </a:lnTo>
                <a:lnTo>
                  <a:pt x="0" y="2249706"/>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5100173" y="2216296"/>
            <a:ext cx="4023532" cy="2581652"/>
          </a:xfrm>
          <a:custGeom>
            <a:avLst/>
            <a:gdLst/>
            <a:ahLst/>
            <a:cxnLst/>
            <a:rect l="l" t="t" r="r" b="b"/>
            <a:pathLst>
              <a:path w="4023532" h="2581652">
                <a:moveTo>
                  <a:pt x="0" y="0"/>
                </a:moveTo>
                <a:lnTo>
                  <a:pt x="4023532" y="0"/>
                </a:lnTo>
                <a:lnTo>
                  <a:pt x="4023532" y="2581652"/>
                </a:lnTo>
                <a:lnTo>
                  <a:pt x="0" y="2581652"/>
                </a:lnTo>
                <a:lnTo>
                  <a:pt x="0" y="0"/>
                </a:lnTo>
                <a:close/>
              </a:path>
            </a:pathLst>
          </a:custGeom>
          <a:blipFill>
            <a:blip r:embed="rId5"/>
            <a:stretch>
              <a:fillRect t="-8300" r="-3053" b="-12156"/>
            </a:stretch>
          </a:blipFill>
        </p:spPr>
        <p:txBody>
          <a:bodyPr/>
          <a:lstStyle/>
          <a:p>
            <a:endParaRPr lang="en-US"/>
          </a:p>
        </p:txBody>
      </p:sp>
      <p:sp>
        <p:nvSpPr>
          <p:cNvPr id="6" name="TextBox 6"/>
          <p:cNvSpPr txBox="1"/>
          <p:nvPr/>
        </p:nvSpPr>
        <p:spPr>
          <a:xfrm>
            <a:off x="777240" y="6179820"/>
            <a:ext cx="8346465" cy="815340"/>
          </a:xfrm>
          <a:prstGeom prst="rect">
            <a:avLst/>
          </a:prstGeom>
        </p:spPr>
        <p:txBody>
          <a:bodyPr lIns="0" tIns="0" rIns="0" bIns="0" rtlCol="0" anchor="t">
            <a:spAutoFit/>
          </a:bodyPr>
          <a:lstStyle/>
          <a:p>
            <a:pPr algn="l">
              <a:lnSpc>
                <a:spcPts val="3359"/>
              </a:lnSpc>
              <a:spcBef>
                <a:spcPct val="0"/>
              </a:spcBef>
            </a:pPr>
            <a:r>
              <a:rPr lang="en-US" sz="2400" b="1">
                <a:solidFill>
                  <a:srgbClr val="000000"/>
                </a:solidFill>
                <a:latin typeface="Canva Sans Bold"/>
                <a:ea typeface="Canva Sans Bold"/>
                <a:cs typeface="Canva Sans Bold"/>
                <a:sym typeface="Canva Sans Bold"/>
              </a:rPr>
              <a:t>It is also important to STOP when I see a stop sign, </a:t>
            </a:r>
          </a:p>
          <a:p>
            <a:pPr algn="l">
              <a:lnSpc>
                <a:spcPts val="3359"/>
              </a:lnSpc>
              <a:spcBef>
                <a:spcPct val="0"/>
              </a:spcBef>
            </a:pPr>
            <a:r>
              <a:rPr lang="en-US" sz="2400" b="1">
                <a:solidFill>
                  <a:srgbClr val="000000"/>
                </a:solidFill>
                <a:latin typeface="Canva Sans Bold"/>
                <a:ea typeface="Canva Sans Bold"/>
                <a:cs typeface="Canva Sans Bold"/>
                <a:sym typeface="Canva Sans Bold"/>
              </a:rPr>
              <a:t>these help keep me safe!</a:t>
            </a:r>
          </a:p>
        </p:txBody>
      </p:sp>
      <p:sp>
        <p:nvSpPr>
          <p:cNvPr id="7" name="TextBox 7"/>
          <p:cNvSpPr txBox="1"/>
          <p:nvPr/>
        </p:nvSpPr>
        <p:spPr>
          <a:xfrm>
            <a:off x="777240" y="739140"/>
            <a:ext cx="8503920" cy="815340"/>
          </a:xfrm>
          <a:prstGeom prst="rect">
            <a:avLst/>
          </a:prstGeom>
        </p:spPr>
        <p:txBody>
          <a:bodyPr lIns="0" tIns="0" rIns="0" bIns="0" rtlCol="0" anchor="t">
            <a:spAutoFit/>
          </a:bodyPr>
          <a:lstStyle/>
          <a:p>
            <a:pPr algn="l">
              <a:lnSpc>
                <a:spcPts val="3359"/>
              </a:lnSpc>
              <a:spcBef>
                <a:spcPct val="0"/>
              </a:spcBef>
            </a:pPr>
            <a:r>
              <a:rPr lang="en-US" sz="2400" b="1">
                <a:solidFill>
                  <a:srgbClr val="000000"/>
                </a:solidFill>
                <a:latin typeface="Canva Sans Bold"/>
                <a:ea typeface="Canva Sans Bold"/>
                <a:cs typeface="Canva Sans Bold"/>
                <a:sym typeface="Canva Sans Bold"/>
              </a:rPr>
              <a:t>At school it is important to tell an adult </a:t>
            </a:r>
          </a:p>
          <a:p>
            <a:pPr algn="l">
              <a:lnSpc>
                <a:spcPts val="3359"/>
              </a:lnSpc>
              <a:spcBef>
                <a:spcPct val="0"/>
              </a:spcBef>
            </a:pPr>
            <a:r>
              <a:rPr lang="en-US" sz="2400" b="1">
                <a:solidFill>
                  <a:srgbClr val="000000"/>
                </a:solidFill>
                <a:latin typeface="Canva Sans Bold"/>
                <a:ea typeface="Canva Sans Bold"/>
                <a:cs typeface="Canva Sans Bold"/>
                <a:sym typeface="Canva Sans Bold"/>
              </a:rPr>
              <a:t>when you need to leave the room.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A399505-16B7-F96E-7E57-CB5948BFE7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5528" y="494935"/>
            <a:ext cx="5511800" cy="4133850"/>
          </a:xfrm>
          <a:prstGeom prst="rect">
            <a:avLst/>
          </a:prstGeom>
        </p:spPr>
      </p:pic>
      <p:sp>
        <p:nvSpPr>
          <p:cNvPr id="2" name="TextBox 2"/>
          <p:cNvSpPr txBox="1"/>
          <p:nvPr/>
        </p:nvSpPr>
        <p:spPr>
          <a:xfrm>
            <a:off x="609600" y="4888883"/>
            <a:ext cx="9097566" cy="2468304"/>
          </a:xfrm>
          <a:prstGeom prst="rect">
            <a:avLst/>
          </a:prstGeom>
        </p:spPr>
        <p:txBody>
          <a:bodyPr wrap="square" lIns="0" tIns="0" rIns="0" bIns="0" rtlCol="0" anchor="t">
            <a:spAutoFit/>
          </a:bodyPr>
          <a:lstStyle/>
          <a:p>
            <a:pPr algn="l">
              <a:lnSpc>
                <a:spcPts val="3919"/>
              </a:lnSpc>
              <a:spcBef>
                <a:spcPct val="0"/>
              </a:spcBef>
            </a:pPr>
            <a:r>
              <a:rPr lang="en-US" sz="2799" b="1" dirty="0">
                <a:solidFill>
                  <a:srgbClr val="000000"/>
                </a:solidFill>
                <a:latin typeface="Canva Sans Bold"/>
                <a:ea typeface="Canva Sans Bold"/>
                <a:cs typeface="Canva Sans Bold"/>
                <a:sym typeface="Canva Sans Bold"/>
              </a:rPr>
              <a:t>At the end of the day, I will be picked-up in the school yard. My parents will wait near the swings for me to come out with my teacher. I have to stay with my teacher until my adult comes to get me or until I get on the bus. </a:t>
            </a:r>
          </a:p>
        </p:txBody>
      </p:sp>
      <p:sp>
        <p:nvSpPr>
          <p:cNvPr id="4" name="Freeform 4"/>
          <p:cNvSpPr/>
          <p:nvPr/>
        </p:nvSpPr>
        <p:spPr>
          <a:xfrm>
            <a:off x="3603799" y="3372531"/>
            <a:ext cx="544237" cy="542877"/>
          </a:xfrm>
          <a:custGeom>
            <a:avLst/>
            <a:gdLst/>
            <a:ahLst/>
            <a:cxnLst/>
            <a:rect l="l" t="t" r="r" b="b"/>
            <a:pathLst>
              <a:path w="544237" h="542877">
                <a:moveTo>
                  <a:pt x="0" y="0"/>
                </a:moveTo>
                <a:lnTo>
                  <a:pt x="544237" y="0"/>
                </a:lnTo>
                <a:lnTo>
                  <a:pt x="544237" y="542877"/>
                </a:lnTo>
                <a:lnTo>
                  <a:pt x="0" y="542877"/>
                </a:lnTo>
                <a:lnTo>
                  <a:pt x="0" y="0"/>
                </a:lnTo>
                <a:close/>
              </a:path>
            </a:pathLst>
          </a:custGeom>
          <a:blipFill>
            <a:blip r:embed="rId3"/>
            <a:stretch>
              <a:fillRect/>
            </a:stretch>
          </a:blipFill>
        </p:spPr>
        <p:txBody>
          <a:bodyPr/>
          <a:lstStyle/>
          <a:p>
            <a:endParaRPr lang="en-US"/>
          </a:p>
        </p:txBody>
      </p:sp>
      <p:sp>
        <p:nvSpPr>
          <p:cNvPr id="5" name="Freeform 5"/>
          <p:cNvSpPr/>
          <p:nvPr/>
        </p:nvSpPr>
        <p:spPr>
          <a:xfrm>
            <a:off x="2687963" y="3245439"/>
            <a:ext cx="544237" cy="542877"/>
          </a:xfrm>
          <a:custGeom>
            <a:avLst/>
            <a:gdLst/>
            <a:ahLst/>
            <a:cxnLst/>
            <a:rect l="l" t="t" r="r" b="b"/>
            <a:pathLst>
              <a:path w="544237" h="542877">
                <a:moveTo>
                  <a:pt x="0" y="0"/>
                </a:moveTo>
                <a:lnTo>
                  <a:pt x="544237" y="0"/>
                </a:lnTo>
                <a:lnTo>
                  <a:pt x="544237" y="542876"/>
                </a:lnTo>
                <a:lnTo>
                  <a:pt x="0" y="542876"/>
                </a:lnTo>
                <a:lnTo>
                  <a:pt x="0" y="0"/>
                </a:lnTo>
                <a:close/>
              </a:path>
            </a:pathLst>
          </a:custGeom>
          <a:blipFill>
            <a:blip r:embed="rId3"/>
            <a:stretch>
              <a:fillRect/>
            </a:stretch>
          </a:blipFill>
        </p:spPr>
        <p:txBody>
          <a:bodyPr/>
          <a:lstStyle/>
          <a:p>
            <a:endParaRPr lang="en-US"/>
          </a:p>
        </p:txBody>
      </p:sp>
      <p:sp>
        <p:nvSpPr>
          <p:cNvPr id="6" name="Freeform 6"/>
          <p:cNvSpPr/>
          <p:nvPr/>
        </p:nvSpPr>
        <p:spPr>
          <a:xfrm>
            <a:off x="5105400" y="2837040"/>
            <a:ext cx="409423" cy="408399"/>
          </a:xfrm>
          <a:custGeom>
            <a:avLst/>
            <a:gdLst/>
            <a:ahLst/>
            <a:cxnLst/>
            <a:rect l="l" t="t" r="r" b="b"/>
            <a:pathLst>
              <a:path w="409423" h="408399">
                <a:moveTo>
                  <a:pt x="0" y="0"/>
                </a:moveTo>
                <a:lnTo>
                  <a:pt x="409422" y="0"/>
                </a:lnTo>
                <a:lnTo>
                  <a:pt x="409422" y="408399"/>
                </a:lnTo>
                <a:lnTo>
                  <a:pt x="0" y="408399"/>
                </a:lnTo>
                <a:lnTo>
                  <a:pt x="0" y="0"/>
                </a:lnTo>
                <a:close/>
              </a:path>
            </a:pathLst>
          </a:custGeom>
          <a:blipFill>
            <a:blip r:embed="rId3"/>
            <a:stretch>
              <a:fillRect/>
            </a:stretch>
          </a:blipFill>
        </p:spPr>
        <p:txBody>
          <a:bodyPr/>
          <a:lstStyle/>
          <a:p>
            <a:endParaRPr lang="en-US"/>
          </a:p>
        </p:txBody>
      </p:sp>
      <p:pic>
        <p:nvPicPr>
          <p:cNvPr id="12" name="Picture 11">
            <a:extLst>
              <a:ext uri="{FF2B5EF4-FFF2-40B4-BE49-F238E27FC236}">
                <a16:creationId xmlns:a16="http://schemas.microsoft.com/office/drawing/2014/main" id="{DF1A99E5-7BA0-016B-A69C-42BCAE6EA7C3}"/>
              </a:ext>
            </a:extLst>
          </p:cNvPr>
          <p:cNvPicPr>
            <a:picLocks noChangeAspect="1"/>
          </p:cNvPicPr>
          <p:nvPr/>
        </p:nvPicPr>
        <p:blipFill>
          <a:blip r:embed="rId4"/>
          <a:stretch>
            <a:fillRect/>
          </a:stretch>
        </p:blipFill>
        <p:spPr>
          <a:xfrm>
            <a:off x="2362200" y="3825988"/>
            <a:ext cx="542591" cy="542591"/>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340880" y="3254168"/>
            <a:ext cx="2034315" cy="2034315"/>
          </a:xfrm>
          <a:custGeom>
            <a:avLst/>
            <a:gdLst/>
            <a:ahLst/>
            <a:cxnLst/>
            <a:rect l="l" t="t" r="r" b="b"/>
            <a:pathLst>
              <a:path w="2034315" h="2034315">
                <a:moveTo>
                  <a:pt x="0" y="0"/>
                </a:moveTo>
                <a:lnTo>
                  <a:pt x="2034315" y="0"/>
                </a:lnTo>
                <a:lnTo>
                  <a:pt x="2034315" y="2034314"/>
                </a:lnTo>
                <a:lnTo>
                  <a:pt x="0" y="2034314"/>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3" name="Freeform 3"/>
          <p:cNvSpPr/>
          <p:nvPr/>
        </p:nvSpPr>
        <p:spPr>
          <a:xfrm>
            <a:off x="0" y="1940011"/>
            <a:ext cx="4941342" cy="1066506"/>
          </a:xfrm>
          <a:custGeom>
            <a:avLst/>
            <a:gdLst/>
            <a:ahLst/>
            <a:cxnLst/>
            <a:rect l="l" t="t" r="r" b="b"/>
            <a:pathLst>
              <a:path w="4941342" h="1066506">
                <a:moveTo>
                  <a:pt x="0" y="0"/>
                </a:moveTo>
                <a:lnTo>
                  <a:pt x="4941342" y="0"/>
                </a:lnTo>
                <a:lnTo>
                  <a:pt x="4941342" y="1066507"/>
                </a:lnTo>
                <a:lnTo>
                  <a:pt x="0" y="1066507"/>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TextBox 4"/>
          <p:cNvSpPr txBox="1"/>
          <p:nvPr/>
        </p:nvSpPr>
        <p:spPr>
          <a:xfrm>
            <a:off x="688770" y="720090"/>
            <a:ext cx="8680860" cy="976630"/>
          </a:xfrm>
          <a:prstGeom prst="rect">
            <a:avLst/>
          </a:prstGeom>
        </p:spPr>
        <p:txBody>
          <a:bodyPr lIns="0" tIns="0" rIns="0" bIns="0" rtlCol="0" anchor="t">
            <a:spAutoFit/>
          </a:bodyPr>
          <a:lstStyle/>
          <a:p>
            <a:pPr algn="l">
              <a:lnSpc>
                <a:spcPts val="3919"/>
              </a:lnSpc>
            </a:pPr>
            <a:r>
              <a:rPr lang="en-US" sz="2799" b="1">
                <a:solidFill>
                  <a:srgbClr val="000000"/>
                </a:solidFill>
                <a:latin typeface="Canva Sans Bold"/>
                <a:ea typeface="Canva Sans Bold"/>
                <a:cs typeface="Canva Sans Bold"/>
                <a:sym typeface="Canva Sans Bold"/>
              </a:rPr>
              <a:t>I will have a lot of important jobs to do at school. </a:t>
            </a:r>
          </a:p>
          <a:p>
            <a:pPr algn="l">
              <a:lnSpc>
                <a:spcPts val="3919"/>
              </a:lnSpc>
            </a:pPr>
            <a:r>
              <a:rPr lang="en-US" sz="2799" b="1">
                <a:solidFill>
                  <a:srgbClr val="000000"/>
                </a:solidFill>
                <a:latin typeface="Canva Sans Bold"/>
                <a:ea typeface="Canva Sans Bold"/>
                <a:cs typeface="Canva Sans Bold"/>
                <a:sym typeface="Canva Sans Bold"/>
              </a:rPr>
              <a:t>I will have a lot of adults here to help me too! </a:t>
            </a:r>
          </a:p>
        </p:txBody>
      </p:sp>
      <p:sp>
        <p:nvSpPr>
          <p:cNvPr id="5" name="TextBox 5"/>
          <p:cNvSpPr txBox="1"/>
          <p:nvPr/>
        </p:nvSpPr>
        <p:spPr>
          <a:xfrm>
            <a:off x="688770" y="5806100"/>
            <a:ext cx="8680860" cy="976630"/>
          </a:xfrm>
          <a:prstGeom prst="rect">
            <a:avLst/>
          </a:prstGeom>
        </p:spPr>
        <p:txBody>
          <a:bodyPr lIns="0" tIns="0" rIns="0" bIns="0" rtlCol="0" anchor="t">
            <a:spAutoFit/>
          </a:bodyPr>
          <a:lstStyle/>
          <a:p>
            <a:pPr algn="l">
              <a:lnSpc>
                <a:spcPts val="3919"/>
              </a:lnSpc>
            </a:pPr>
            <a:r>
              <a:rPr lang="en-US" sz="2799" b="1">
                <a:solidFill>
                  <a:srgbClr val="000000"/>
                </a:solidFill>
                <a:latin typeface="Canva Sans Bold"/>
                <a:ea typeface="Canva Sans Bold"/>
                <a:cs typeface="Canva Sans Bold"/>
                <a:sym typeface="Canva Sans Bold"/>
              </a:rPr>
              <a:t>I will have a lot of fun and I will learn so many new things in Kindergarten at École Varennes!</a:t>
            </a:r>
          </a:p>
        </p:txBody>
      </p:sp>
      <p:sp>
        <p:nvSpPr>
          <p:cNvPr id="6" name="Freeform 6"/>
          <p:cNvSpPr/>
          <p:nvPr/>
        </p:nvSpPr>
        <p:spPr>
          <a:xfrm>
            <a:off x="5029200" y="1940011"/>
            <a:ext cx="4941342" cy="1066506"/>
          </a:xfrm>
          <a:custGeom>
            <a:avLst/>
            <a:gdLst/>
            <a:ahLst/>
            <a:cxnLst/>
            <a:rect l="l" t="t" r="r" b="b"/>
            <a:pathLst>
              <a:path w="4941342" h="1066506">
                <a:moveTo>
                  <a:pt x="0" y="0"/>
                </a:moveTo>
                <a:lnTo>
                  <a:pt x="4941342" y="0"/>
                </a:lnTo>
                <a:lnTo>
                  <a:pt x="4941342" y="1066507"/>
                </a:lnTo>
                <a:lnTo>
                  <a:pt x="0" y="1066507"/>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TextBox 7"/>
          <p:cNvSpPr txBox="1"/>
          <p:nvPr/>
        </p:nvSpPr>
        <p:spPr>
          <a:xfrm>
            <a:off x="961111" y="4950662"/>
            <a:ext cx="4187482" cy="540385"/>
          </a:xfrm>
          <a:prstGeom prst="rect">
            <a:avLst/>
          </a:prstGeom>
        </p:spPr>
        <p:txBody>
          <a:bodyPr lIns="0" tIns="0" rIns="0" bIns="0" rtlCol="0" anchor="t">
            <a:spAutoFit/>
          </a:bodyPr>
          <a:lstStyle/>
          <a:p>
            <a:pPr algn="ctr">
              <a:lnSpc>
                <a:spcPts val="2239"/>
              </a:lnSpc>
            </a:pPr>
            <a:r>
              <a:rPr lang="en-US" sz="1599" b="1">
                <a:solidFill>
                  <a:srgbClr val="DA251D"/>
                </a:solidFill>
                <a:latin typeface="Canva Sans Bold"/>
                <a:ea typeface="Canva Sans Bold"/>
                <a:cs typeface="Canva Sans Bold"/>
                <a:sym typeface="Canva Sans Bold"/>
              </a:rPr>
              <a:t>*Please add a picture of your </a:t>
            </a:r>
          </a:p>
          <a:p>
            <a:pPr algn="ctr">
              <a:lnSpc>
                <a:spcPts val="2239"/>
              </a:lnSpc>
              <a:spcBef>
                <a:spcPct val="0"/>
              </a:spcBef>
            </a:pPr>
            <a:r>
              <a:rPr lang="en-US" sz="1599" b="1">
                <a:solidFill>
                  <a:srgbClr val="DA251D"/>
                </a:solidFill>
                <a:latin typeface="Canva Sans Bold"/>
                <a:ea typeface="Canva Sans Bold"/>
                <a:cs typeface="Canva Sans Bold"/>
                <a:sym typeface="Canva Sans Bold"/>
              </a:rPr>
              <a:t>kindergarten student here!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136162" y="2957811"/>
            <a:ext cx="3779800" cy="3499815"/>
          </a:xfrm>
          <a:custGeom>
            <a:avLst/>
            <a:gdLst/>
            <a:ahLst/>
            <a:cxnLst/>
            <a:rect l="l" t="t" r="r" b="b"/>
            <a:pathLst>
              <a:path w="3779800" h="3499815">
                <a:moveTo>
                  <a:pt x="0" y="0"/>
                </a:moveTo>
                <a:lnTo>
                  <a:pt x="3779800" y="0"/>
                </a:lnTo>
                <a:lnTo>
                  <a:pt x="3779800" y="3499815"/>
                </a:lnTo>
                <a:lnTo>
                  <a:pt x="0" y="3499815"/>
                </a:lnTo>
                <a:lnTo>
                  <a:pt x="0" y="0"/>
                </a:lnTo>
                <a:close/>
              </a:path>
            </a:pathLst>
          </a:custGeom>
          <a:blipFill>
            <a:blip r:embed="rId2"/>
            <a:stretch>
              <a:fillRect l="-999" t="-3575" r="-1528" b="-717"/>
            </a:stretch>
          </a:blipFill>
        </p:spPr>
        <p:txBody>
          <a:bodyPr/>
          <a:lstStyle/>
          <a:p>
            <a:endParaRPr lang="en-US"/>
          </a:p>
        </p:txBody>
      </p:sp>
      <p:sp>
        <p:nvSpPr>
          <p:cNvPr id="3" name="Freeform 3"/>
          <p:cNvSpPr/>
          <p:nvPr/>
        </p:nvSpPr>
        <p:spPr>
          <a:xfrm rot="-608634">
            <a:off x="76778" y="2298552"/>
            <a:ext cx="5863016" cy="4818334"/>
          </a:xfrm>
          <a:custGeom>
            <a:avLst/>
            <a:gdLst/>
            <a:ahLst/>
            <a:cxnLst/>
            <a:rect l="l" t="t" r="r" b="b"/>
            <a:pathLst>
              <a:path w="5863016" h="4818334">
                <a:moveTo>
                  <a:pt x="0" y="0"/>
                </a:moveTo>
                <a:lnTo>
                  <a:pt x="5863017" y="0"/>
                </a:lnTo>
                <a:lnTo>
                  <a:pt x="5863017" y="4818333"/>
                </a:lnTo>
                <a:lnTo>
                  <a:pt x="0" y="4818333"/>
                </a:lnTo>
                <a:lnTo>
                  <a:pt x="0" y="0"/>
                </a:lnTo>
                <a:close/>
              </a:path>
            </a:pathLst>
          </a:custGeom>
          <a:blipFill>
            <a:blip r:embed="rId3"/>
            <a:stretch>
              <a:fillRect/>
            </a:stretch>
          </a:blipFill>
        </p:spPr>
        <p:txBody>
          <a:bodyPr/>
          <a:lstStyle/>
          <a:p>
            <a:endParaRPr lang="en-US"/>
          </a:p>
        </p:txBody>
      </p:sp>
      <p:sp>
        <p:nvSpPr>
          <p:cNvPr id="4" name="Freeform 4"/>
          <p:cNvSpPr/>
          <p:nvPr/>
        </p:nvSpPr>
        <p:spPr>
          <a:xfrm>
            <a:off x="1337257" y="3512083"/>
            <a:ext cx="3691943" cy="2196706"/>
          </a:xfrm>
          <a:custGeom>
            <a:avLst/>
            <a:gdLst/>
            <a:ahLst/>
            <a:cxnLst/>
            <a:rect l="l" t="t" r="r" b="b"/>
            <a:pathLst>
              <a:path w="3691943" h="2196706">
                <a:moveTo>
                  <a:pt x="0" y="0"/>
                </a:moveTo>
                <a:lnTo>
                  <a:pt x="3691943" y="0"/>
                </a:lnTo>
                <a:lnTo>
                  <a:pt x="3691943" y="2196706"/>
                </a:lnTo>
                <a:lnTo>
                  <a:pt x="0" y="2196706"/>
                </a:lnTo>
                <a:lnTo>
                  <a:pt x="0" y="0"/>
                </a:lnTo>
                <a:close/>
              </a:path>
            </a:pathLst>
          </a:custGeom>
          <a:blipFill>
            <a:blip r:embed="rId4"/>
            <a:stretch>
              <a:fillRect/>
            </a:stretch>
          </a:blipFill>
        </p:spPr>
        <p:txBody>
          <a:bodyPr/>
          <a:lstStyle/>
          <a:p>
            <a:endParaRPr lang="en-US"/>
          </a:p>
        </p:txBody>
      </p:sp>
      <p:sp>
        <p:nvSpPr>
          <p:cNvPr id="5" name="TextBox 5"/>
          <p:cNvSpPr txBox="1"/>
          <p:nvPr/>
        </p:nvSpPr>
        <p:spPr>
          <a:xfrm>
            <a:off x="392712" y="720090"/>
            <a:ext cx="9486900" cy="1099820"/>
          </a:xfrm>
          <a:prstGeom prst="rect">
            <a:avLst/>
          </a:prstGeom>
        </p:spPr>
        <p:txBody>
          <a:bodyPr lIns="0" tIns="0" rIns="0" bIns="0" rtlCol="0" anchor="t">
            <a:spAutoFit/>
          </a:bodyPr>
          <a:lstStyle/>
          <a:p>
            <a:pPr algn="l">
              <a:lnSpc>
                <a:spcPts val="4480"/>
              </a:lnSpc>
            </a:pPr>
            <a:r>
              <a:rPr lang="en-US" sz="3200" b="1">
                <a:solidFill>
                  <a:srgbClr val="000000"/>
                </a:solidFill>
                <a:latin typeface="Canva Sans Bold"/>
                <a:ea typeface="Canva Sans Bold"/>
                <a:cs typeface="Canva Sans Bold"/>
                <a:sym typeface="Canva Sans Bold"/>
              </a:rPr>
              <a:t>I am starting school this year.</a:t>
            </a:r>
          </a:p>
          <a:p>
            <a:pPr algn="l">
              <a:lnSpc>
                <a:spcPts val="4480"/>
              </a:lnSpc>
              <a:spcBef>
                <a:spcPct val="0"/>
              </a:spcBef>
            </a:pPr>
            <a:r>
              <a:rPr lang="en-US" sz="3200" b="1">
                <a:solidFill>
                  <a:srgbClr val="000000"/>
                </a:solidFill>
                <a:latin typeface="Canva Sans Bold"/>
                <a:ea typeface="Canva Sans Bold"/>
                <a:cs typeface="Canva Sans Bold"/>
                <a:sym typeface="Canva Sans Bold"/>
              </a:rPr>
              <a:t>In September I start Kindergarten - Maternelle!  </a:t>
            </a:r>
          </a:p>
        </p:txBody>
      </p:sp>
      <p:sp>
        <p:nvSpPr>
          <p:cNvPr id="6" name="TextBox 6"/>
          <p:cNvSpPr txBox="1"/>
          <p:nvPr/>
        </p:nvSpPr>
        <p:spPr>
          <a:xfrm>
            <a:off x="3183229" y="6457315"/>
            <a:ext cx="7262331" cy="537845"/>
          </a:xfrm>
          <a:prstGeom prst="rect">
            <a:avLst/>
          </a:prstGeom>
        </p:spPr>
        <p:txBody>
          <a:bodyPr lIns="0" tIns="0" rIns="0" bIns="0" rtlCol="0" anchor="t">
            <a:spAutoFit/>
          </a:bodyPr>
          <a:lstStyle/>
          <a:p>
            <a:pPr algn="ctr">
              <a:lnSpc>
                <a:spcPts val="4480"/>
              </a:lnSpc>
              <a:spcBef>
                <a:spcPct val="0"/>
              </a:spcBef>
            </a:pPr>
            <a:r>
              <a:rPr lang="en-US" sz="3200" b="1">
                <a:solidFill>
                  <a:srgbClr val="000000"/>
                </a:solidFill>
                <a:latin typeface="Canva Sans Bold"/>
                <a:ea typeface="Canva Sans Bold"/>
                <a:cs typeface="Canva Sans Bold"/>
                <a:sym typeface="Canva Sans Bold"/>
              </a:rPr>
              <a:t> My school is École Varennes.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18213" y="2250556"/>
            <a:ext cx="4496616" cy="3271288"/>
          </a:xfrm>
          <a:custGeom>
            <a:avLst/>
            <a:gdLst/>
            <a:ahLst/>
            <a:cxnLst/>
            <a:rect l="l" t="t" r="r" b="b"/>
            <a:pathLst>
              <a:path w="4496616" h="3271288">
                <a:moveTo>
                  <a:pt x="0" y="0"/>
                </a:moveTo>
                <a:lnTo>
                  <a:pt x="4496616" y="0"/>
                </a:lnTo>
                <a:lnTo>
                  <a:pt x="4496616" y="3271288"/>
                </a:lnTo>
                <a:lnTo>
                  <a:pt x="0" y="3271288"/>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3" name="Freeform 3"/>
          <p:cNvSpPr/>
          <p:nvPr/>
        </p:nvSpPr>
        <p:spPr>
          <a:xfrm>
            <a:off x="6072361" y="2331720"/>
            <a:ext cx="2487168" cy="3108960"/>
          </a:xfrm>
          <a:custGeom>
            <a:avLst/>
            <a:gdLst/>
            <a:ahLst/>
            <a:cxnLst/>
            <a:rect l="l" t="t" r="r" b="b"/>
            <a:pathLst>
              <a:path w="2487168" h="3108960">
                <a:moveTo>
                  <a:pt x="0" y="0"/>
                </a:moveTo>
                <a:lnTo>
                  <a:pt x="2487168" y="0"/>
                </a:lnTo>
                <a:lnTo>
                  <a:pt x="2487168" y="3108960"/>
                </a:lnTo>
                <a:lnTo>
                  <a:pt x="0" y="310896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TextBox 4"/>
          <p:cNvSpPr txBox="1"/>
          <p:nvPr/>
        </p:nvSpPr>
        <p:spPr>
          <a:xfrm>
            <a:off x="593945" y="6178369"/>
            <a:ext cx="8596382" cy="976630"/>
          </a:xfrm>
          <a:prstGeom prst="rect">
            <a:avLst/>
          </a:prstGeom>
        </p:spPr>
        <p:txBody>
          <a:bodyPr lIns="0" tIns="0" rIns="0" bIns="0" rtlCol="0" anchor="t">
            <a:spAutoFit/>
          </a:bodyPr>
          <a:lstStyle/>
          <a:p>
            <a:pPr algn="l">
              <a:lnSpc>
                <a:spcPts val="3919"/>
              </a:lnSpc>
              <a:spcBef>
                <a:spcPct val="0"/>
              </a:spcBef>
            </a:pPr>
            <a:r>
              <a:rPr lang="en-US" sz="2799" b="1">
                <a:solidFill>
                  <a:srgbClr val="000000"/>
                </a:solidFill>
                <a:latin typeface="Canva Sans Bold"/>
                <a:ea typeface="Canva Sans Bold"/>
                <a:cs typeface="Canva Sans Bold"/>
                <a:sym typeface="Canva Sans Bold"/>
              </a:rPr>
              <a:t>Kids on the bus sit nicely on their seat and listen to the driver. It is not safe to stand on the bus.  </a:t>
            </a:r>
          </a:p>
        </p:txBody>
      </p:sp>
      <p:sp>
        <p:nvSpPr>
          <p:cNvPr id="5" name="TextBox 5"/>
          <p:cNvSpPr txBox="1"/>
          <p:nvPr/>
        </p:nvSpPr>
        <p:spPr>
          <a:xfrm>
            <a:off x="699769" y="720090"/>
            <a:ext cx="9058730" cy="481329"/>
          </a:xfrm>
          <a:prstGeom prst="rect">
            <a:avLst/>
          </a:prstGeom>
        </p:spPr>
        <p:txBody>
          <a:bodyPr lIns="0" tIns="0" rIns="0" bIns="0" rtlCol="0" anchor="t">
            <a:spAutoFit/>
          </a:bodyPr>
          <a:lstStyle/>
          <a:p>
            <a:pPr algn="l">
              <a:lnSpc>
                <a:spcPts val="3920"/>
              </a:lnSpc>
            </a:pPr>
            <a:r>
              <a:rPr lang="en-US" sz="2800" b="1">
                <a:solidFill>
                  <a:srgbClr val="000000"/>
                </a:solidFill>
                <a:latin typeface="Canva Sans Bold"/>
                <a:ea typeface="Canva Sans Bold"/>
                <a:cs typeface="Canva Sans Bold"/>
                <a:sym typeface="Canva Sans Bold"/>
              </a:rPr>
              <a:t>Some kids take the bus to get to school.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350390" y="3575792"/>
            <a:ext cx="2630084" cy="2934542"/>
          </a:xfrm>
          <a:custGeom>
            <a:avLst/>
            <a:gdLst/>
            <a:ahLst/>
            <a:cxnLst/>
            <a:rect l="l" t="t" r="r" b="b"/>
            <a:pathLst>
              <a:path w="2630084" h="2934542">
                <a:moveTo>
                  <a:pt x="0" y="0"/>
                </a:moveTo>
                <a:lnTo>
                  <a:pt x="2630084" y="0"/>
                </a:lnTo>
                <a:lnTo>
                  <a:pt x="2630084" y="2934542"/>
                </a:lnTo>
                <a:lnTo>
                  <a:pt x="0" y="2934542"/>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3" name="Freeform 3"/>
          <p:cNvSpPr/>
          <p:nvPr/>
        </p:nvSpPr>
        <p:spPr>
          <a:xfrm>
            <a:off x="592152" y="2115243"/>
            <a:ext cx="4437048" cy="3170473"/>
          </a:xfrm>
          <a:custGeom>
            <a:avLst/>
            <a:gdLst/>
            <a:ahLst/>
            <a:cxnLst/>
            <a:rect l="l" t="t" r="r" b="b"/>
            <a:pathLst>
              <a:path w="4437048" h="3170473">
                <a:moveTo>
                  <a:pt x="0" y="0"/>
                </a:moveTo>
                <a:lnTo>
                  <a:pt x="4437048" y="0"/>
                </a:lnTo>
                <a:lnTo>
                  <a:pt x="4437048" y="3170473"/>
                </a:lnTo>
                <a:lnTo>
                  <a:pt x="0" y="3170473"/>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5029200" y="5285716"/>
            <a:ext cx="1207850" cy="1316458"/>
          </a:xfrm>
          <a:custGeom>
            <a:avLst/>
            <a:gdLst/>
            <a:ahLst/>
            <a:cxnLst/>
            <a:rect l="l" t="t" r="r" b="b"/>
            <a:pathLst>
              <a:path w="1207850" h="1316458">
                <a:moveTo>
                  <a:pt x="0" y="0"/>
                </a:moveTo>
                <a:lnTo>
                  <a:pt x="1207850" y="0"/>
                </a:lnTo>
                <a:lnTo>
                  <a:pt x="1207850" y="1316458"/>
                </a:lnTo>
                <a:lnTo>
                  <a:pt x="0" y="1316458"/>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TextBox 5"/>
          <p:cNvSpPr txBox="1"/>
          <p:nvPr/>
        </p:nvSpPr>
        <p:spPr>
          <a:xfrm>
            <a:off x="699769" y="720090"/>
            <a:ext cx="9058730" cy="976629"/>
          </a:xfrm>
          <a:prstGeom prst="rect">
            <a:avLst/>
          </a:prstGeom>
        </p:spPr>
        <p:txBody>
          <a:bodyPr lIns="0" tIns="0" rIns="0" bIns="0" rtlCol="0" anchor="t">
            <a:spAutoFit/>
          </a:bodyPr>
          <a:lstStyle/>
          <a:p>
            <a:pPr algn="l">
              <a:lnSpc>
                <a:spcPts val="3920"/>
              </a:lnSpc>
            </a:pPr>
            <a:r>
              <a:rPr lang="en-US" sz="2800" b="1">
                <a:solidFill>
                  <a:srgbClr val="000000"/>
                </a:solidFill>
                <a:latin typeface="Canva Sans Bold"/>
                <a:ea typeface="Canva Sans Bold"/>
                <a:cs typeface="Canva Sans Bold"/>
                <a:sym typeface="Canva Sans Bold"/>
              </a:rPr>
              <a:t>Some kids get dropped-off at school, by an adult from home or from daycare.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40447" y="2560893"/>
            <a:ext cx="7127588" cy="3926181"/>
          </a:xfrm>
          <a:custGeom>
            <a:avLst/>
            <a:gdLst/>
            <a:ahLst/>
            <a:cxnLst/>
            <a:rect l="l" t="t" r="r" b="b"/>
            <a:pathLst>
              <a:path w="7127588" h="3926181">
                <a:moveTo>
                  <a:pt x="0" y="0"/>
                </a:moveTo>
                <a:lnTo>
                  <a:pt x="7127588" y="0"/>
                </a:lnTo>
                <a:lnTo>
                  <a:pt x="7127588" y="3926181"/>
                </a:lnTo>
                <a:lnTo>
                  <a:pt x="0" y="3926181"/>
                </a:lnTo>
                <a:lnTo>
                  <a:pt x="0" y="0"/>
                </a:lnTo>
                <a:close/>
              </a:path>
            </a:pathLst>
          </a:custGeom>
          <a:blipFill>
            <a:blip r:embed="rId2"/>
            <a:stretch>
              <a:fillRect t="-16983" b="-19171"/>
            </a:stretch>
          </a:blipFill>
        </p:spPr>
        <p:txBody>
          <a:bodyPr/>
          <a:lstStyle/>
          <a:p>
            <a:endParaRPr lang="en-US"/>
          </a:p>
        </p:txBody>
      </p:sp>
      <p:sp>
        <p:nvSpPr>
          <p:cNvPr id="3" name="Freeform 3"/>
          <p:cNvSpPr/>
          <p:nvPr/>
        </p:nvSpPr>
        <p:spPr>
          <a:xfrm>
            <a:off x="3503832" y="4878405"/>
            <a:ext cx="544237" cy="542877"/>
          </a:xfrm>
          <a:custGeom>
            <a:avLst/>
            <a:gdLst/>
            <a:ahLst/>
            <a:cxnLst/>
            <a:rect l="l" t="t" r="r" b="b"/>
            <a:pathLst>
              <a:path w="544237" h="542877">
                <a:moveTo>
                  <a:pt x="0" y="0"/>
                </a:moveTo>
                <a:lnTo>
                  <a:pt x="544237" y="0"/>
                </a:lnTo>
                <a:lnTo>
                  <a:pt x="544237" y="542877"/>
                </a:lnTo>
                <a:lnTo>
                  <a:pt x="0" y="542877"/>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437356" y="720090"/>
            <a:ext cx="9183689" cy="976631"/>
          </a:xfrm>
          <a:prstGeom prst="rect">
            <a:avLst/>
          </a:prstGeom>
        </p:spPr>
        <p:txBody>
          <a:bodyPr lIns="0" tIns="0" rIns="0" bIns="0" rtlCol="0" anchor="t">
            <a:spAutoFit/>
          </a:bodyPr>
          <a:lstStyle/>
          <a:p>
            <a:pPr algn="l">
              <a:lnSpc>
                <a:spcPts val="3919"/>
              </a:lnSpc>
              <a:spcBef>
                <a:spcPct val="0"/>
              </a:spcBef>
            </a:pPr>
            <a:r>
              <a:rPr lang="en-US" sz="2799" b="1">
                <a:solidFill>
                  <a:srgbClr val="000000"/>
                </a:solidFill>
                <a:latin typeface="Canva Sans Bold"/>
                <a:ea typeface="Canva Sans Bold"/>
                <a:cs typeface="Canva Sans Bold"/>
                <a:sym typeface="Canva Sans Bold"/>
              </a:rPr>
              <a:t>When I get to school,  I can play in the school yard and play on the structure until the bell rings. </a:t>
            </a:r>
          </a:p>
        </p:txBody>
      </p:sp>
      <p:sp>
        <p:nvSpPr>
          <p:cNvPr id="5" name="Freeform 5"/>
          <p:cNvSpPr/>
          <p:nvPr/>
        </p:nvSpPr>
        <p:spPr>
          <a:xfrm>
            <a:off x="6736393" y="4606967"/>
            <a:ext cx="544237" cy="542877"/>
          </a:xfrm>
          <a:custGeom>
            <a:avLst/>
            <a:gdLst/>
            <a:ahLst/>
            <a:cxnLst/>
            <a:rect l="l" t="t" r="r" b="b"/>
            <a:pathLst>
              <a:path w="544237" h="542877">
                <a:moveTo>
                  <a:pt x="0" y="0"/>
                </a:moveTo>
                <a:lnTo>
                  <a:pt x="544237" y="0"/>
                </a:lnTo>
                <a:lnTo>
                  <a:pt x="544237" y="542876"/>
                </a:lnTo>
                <a:lnTo>
                  <a:pt x="0" y="542876"/>
                </a:lnTo>
                <a:lnTo>
                  <a:pt x="0" y="0"/>
                </a:lnTo>
                <a:close/>
              </a:path>
            </a:pathLst>
          </a:custGeom>
          <a:blipFill>
            <a:blip r:embed="rId3"/>
            <a:stretch>
              <a:fillRect/>
            </a:stretch>
          </a:blipFill>
        </p:spPr>
        <p:txBody>
          <a:bodyPr/>
          <a:lstStyle/>
          <a:p>
            <a:endParaRPr lang="en-US"/>
          </a:p>
        </p:txBody>
      </p:sp>
      <p:sp>
        <p:nvSpPr>
          <p:cNvPr id="6" name="Freeform 6"/>
          <p:cNvSpPr/>
          <p:nvPr/>
        </p:nvSpPr>
        <p:spPr>
          <a:xfrm>
            <a:off x="5515637" y="4319784"/>
            <a:ext cx="409423" cy="408399"/>
          </a:xfrm>
          <a:custGeom>
            <a:avLst/>
            <a:gdLst/>
            <a:ahLst/>
            <a:cxnLst/>
            <a:rect l="l" t="t" r="r" b="b"/>
            <a:pathLst>
              <a:path w="409423" h="408399">
                <a:moveTo>
                  <a:pt x="0" y="0"/>
                </a:moveTo>
                <a:lnTo>
                  <a:pt x="409422" y="0"/>
                </a:lnTo>
                <a:lnTo>
                  <a:pt x="409422" y="408399"/>
                </a:lnTo>
                <a:lnTo>
                  <a:pt x="0" y="408399"/>
                </a:lnTo>
                <a:lnTo>
                  <a:pt x="0" y="0"/>
                </a:lnTo>
                <a:close/>
              </a:path>
            </a:pathLst>
          </a:custGeom>
          <a:blipFill>
            <a:blip r:embed="rId3"/>
            <a:stretch>
              <a:fillRect/>
            </a:stretch>
          </a:blipFill>
        </p:spPr>
        <p:txBody>
          <a:bodyPr/>
          <a:lstStyle/>
          <a:p>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28062" y="485012"/>
            <a:ext cx="3602276" cy="4803035"/>
          </a:xfrm>
          <a:custGeom>
            <a:avLst/>
            <a:gdLst/>
            <a:ahLst/>
            <a:cxnLst/>
            <a:rect l="l" t="t" r="r" b="b"/>
            <a:pathLst>
              <a:path w="3602276" h="4803035">
                <a:moveTo>
                  <a:pt x="0" y="0"/>
                </a:moveTo>
                <a:lnTo>
                  <a:pt x="3602276" y="0"/>
                </a:lnTo>
                <a:lnTo>
                  <a:pt x="3602276" y="4803035"/>
                </a:lnTo>
                <a:lnTo>
                  <a:pt x="0" y="4803035"/>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556067" y="5712166"/>
            <a:ext cx="8946267" cy="1471930"/>
          </a:xfrm>
          <a:prstGeom prst="rect">
            <a:avLst/>
          </a:prstGeom>
        </p:spPr>
        <p:txBody>
          <a:bodyPr lIns="0" tIns="0" rIns="0" bIns="0" rtlCol="0" anchor="t">
            <a:spAutoFit/>
          </a:bodyPr>
          <a:lstStyle/>
          <a:p>
            <a:pPr algn="l">
              <a:lnSpc>
                <a:spcPts val="3919"/>
              </a:lnSpc>
            </a:pPr>
            <a:r>
              <a:rPr lang="en-US" sz="2799" b="1">
                <a:solidFill>
                  <a:srgbClr val="000000"/>
                </a:solidFill>
                <a:latin typeface="Canva Sans Bold"/>
                <a:ea typeface="Canva Sans Bold"/>
                <a:cs typeface="Canva Sans Bold"/>
                <a:sym typeface="Canva Sans Bold"/>
              </a:rPr>
              <a:t>When the bell rings, I will line up with my class. </a:t>
            </a:r>
          </a:p>
          <a:p>
            <a:pPr algn="l">
              <a:lnSpc>
                <a:spcPts val="3919"/>
              </a:lnSpc>
            </a:pPr>
            <a:r>
              <a:rPr lang="en-US" sz="2799" b="1">
                <a:solidFill>
                  <a:srgbClr val="000000"/>
                </a:solidFill>
                <a:latin typeface="Canva Sans Bold"/>
                <a:ea typeface="Canva Sans Bold"/>
                <a:cs typeface="Canva Sans Bold"/>
                <a:sym typeface="Canva Sans Bold"/>
              </a:rPr>
              <a:t>My line is marked on the ground.  </a:t>
            </a:r>
          </a:p>
          <a:p>
            <a:pPr algn="l">
              <a:lnSpc>
                <a:spcPts val="3919"/>
              </a:lnSpc>
            </a:pPr>
            <a:r>
              <a:rPr lang="en-US" sz="2799" b="1">
                <a:solidFill>
                  <a:srgbClr val="000000"/>
                </a:solidFill>
                <a:latin typeface="Canva Sans Bold"/>
                <a:ea typeface="Canva Sans Bold"/>
                <a:cs typeface="Canva Sans Bold"/>
                <a:sym typeface="Canva Sans Bold"/>
              </a:rPr>
              <a:t>I will look for my new teacher.</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52347" y="2907041"/>
            <a:ext cx="2949527" cy="3932702"/>
          </a:xfrm>
          <a:custGeom>
            <a:avLst/>
            <a:gdLst/>
            <a:ahLst/>
            <a:cxnLst/>
            <a:rect l="l" t="t" r="r" b="b"/>
            <a:pathLst>
              <a:path w="2949527" h="3932702">
                <a:moveTo>
                  <a:pt x="0" y="0"/>
                </a:moveTo>
                <a:lnTo>
                  <a:pt x="2949527" y="0"/>
                </a:lnTo>
                <a:lnTo>
                  <a:pt x="2949527" y="3932702"/>
                </a:lnTo>
                <a:lnTo>
                  <a:pt x="0" y="3932702"/>
                </a:lnTo>
                <a:lnTo>
                  <a:pt x="0" y="0"/>
                </a:lnTo>
                <a:close/>
              </a:path>
            </a:pathLst>
          </a:custGeom>
          <a:blipFill>
            <a:blip r:embed="rId2"/>
            <a:stretch>
              <a:fillRect l="-19447" t="-26590" r="-25796" b="-18653"/>
            </a:stretch>
          </a:blipFill>
        </p:spPr>
        <p:txBody>
          <a:bodyPr/>
          <a:lstStyle/>
          <a:p>
            <a:endParaRPr lang="en-US"/>
          </a:p>
        </p:txBody>
      </p:sp>
      <p:sp>
        <p:nvSpPr>
          <p:cNvPr id="3" name="Freeform 3"/>
          <p:cNvSpPr/>
          <p:nvPr/>
        </p:nvSpPr>
        <p:spPr>
          <a:xfrm rot="312507">
            <a:off x="1818130" y="1798973"/>
            <a:ext cx="2031048" cy="1543596"/>
          </a:xfrm>
          <a:custGeom>
            <a:avLst/>
            <a:gdLst/>
            <a:ahLst/>
            <a:cxnLst/>
            <a:rect l="l" t="t" r="r" b="b"/>
            <a:pathLst>
              <a:path w="2031048" h="1543596">
                <a:moveTo>
                  <a:pt x="0" y="0"/>
                </a:moveTo>
                <a:lnTo>
                  <a:pt x="2031048" y="0"/>
                </a:lnTo>
                <a:lnTo>
                  <a:pt x="2031048" y="1543596"/>
                </a:lnTo>
                <a:lnTo>
                  <a:pt x="0" y="1543596"/>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TextBox 4"/>
          <p:cNvSpPr txBox="1"/>
          <p:nvPr/>
        </p:nvSpPr>
        <p:spPr>
          <a:xfrm>
            <a:off x="452347" y="588985"/>
            <a:ext cx="9138146" cy="763270"/>
          </a:xfrm>
          <a:prstGeom prst="rect">
            <a:avLst/>
          </a:prstGeom>
        </p:spPr>
        <p:txBody>
          <a:bodyPr lIns="0" tIns="0" rIns="0" bIns="0" rtlCol="0" anchor="t">
            <a:spAutoFit/>
          </a:bodyPr>
          <a:lstStyle/>
          <a:p>
            <a:pPr algn="l">
              <a:lnSpc>
                <a:spcPts val="3080"/>
              </a:lnSpc>
            </a:pPr>
            <a:r>
              <a:rPr lang="en-US" sz="2200" b="1">
                <a:solidFill>
                  <a:srgbClr val="000000"/>
                </a:solidFill>
                <a:latin typeface="Canva Sans Bold"/>
                <a:ea typeface="Canva Sans Bold"/>
                <a:cs typeface="Canva Sans Bold"/>
                <a:sym typeface="Canva Sans Bold"/>
              </a:rPr>
              <a:t>These are our kindergarten teachers.  </a:t>
            </a:r>
          </a:p>
          <a:p>
            <a:pPr algn="l">
              <a:lnSpc>
                <a:spcPts val="3080"/>
              </a:lnSpc>
            </a:pPr>
            <a:r>
              <a:rPr lang="en-US" sz="2200" b="1">
                <a:solidFill>
                  <a:srgbClr val="000000"/>
                </a:solidFill>
                <a:latin typeface="Canva Sans Bold"/>
                <a:ea typeface="Canva Sans Bold"/>
                <a:cs typeface="Canva Sans Bold"/>
                <a:sym typeface="Canva Sans Bold"/>
              </a:rPr>
              <a:t>They are very nice and are excited to see me at school! My teacher  </a:t>
            </a:r>
          </a:p>
        </p:txBody>
      </p:sp>
      <p:sp>
        <p:nvSpPr>
          <p:cNvPr id="5" name="TextBox 5"/>
          <p:cNvSpPr txBox="1"/>
          <p:nvPr/>
        </p:nvSpPr>
        <p:spPr>
          <a:xfrm rot="602612">
            <a:off x="1950717" y="2342634"/>
            <a:ext cx="1577946" cy="409379"/>
          </a:xfrm>
          <a:prstGeom prst="rect">
            <a:avLst/>
          </a:prstGeom>
        </p:spPr>
        <p:txBody>
          <a:bodyPr lIns="0" tIns="0" rIns="0" bIns="0" rtlCol="0" anchor="t">
            <a:spAutoFit/>
          </a:bodyPr>
          <a:lstStyle/>
          <a:p>
            <a:pPr algn="ctr">
              <a:lnSpc>
                <a:spcPts val="3334"/>
              </a:lnSpc>
            </a:pPr>
            <a:r>
              <a:rPr lang="en-US" sz="2381" b="1">
                <a:solidFill>
                  <a:srgbClr val="000000"/>
                </a:solidFill>
                <a:latin typeface="Canva Sans Bold"/>
                <a:ea typeface="Canva Sans Bold"/>
                <a:cs typeface="Canva Sans Bold"/>
                <a:sym typeface="Canva Sans Bold"/>
              </a:rPr>
              <a:t>Bonjour!</a:t>
            </a:r>
          </a:p>
        </p:txBody>
      </p:sp>
      <p:sp>
        <p:nvSpPr>
          <p:cNvPr id="6" name="Freeform 6"/>
          <p:cNvSpPr/>
          <p:nvPr/>
        </p:nvSpPr>
        <p:spPr>
          <a:xfrm>
            <a:off x="6756993" y="3611322"/>
            <a:ext cx="3050434" cy="3303397"/>
          </a:xfrm>
          <a:custGeom>
            <a:avLst/>
            <a:gdLst/>
            <a:ahLst/>
            <a:cxnLst/>
            <a:rect l="l" t="t" r="r" b="b"/>
            <a:pathLst>
              <a:path w="3050434" h="3303397">
                <a:moveTo>
                  <a:pt x="0" y="0"/>
                </a:moveTo>
                <a:lnTo>
                  <a:pt x="3050434" y="0"/>
                </a:lnTo>
                <a:lnTo>
                  <a:pt x="3050434" y="3303397"/>
                </a:lnTo>
                <a:lnTo>
                  <a:pt x="0" y="3303397"/>
                </a:lnTo>
                <a:lnTo>
                  <a:pt x="0" y="0"/>
                </a:lnTo>
                <a:close/>
              </a:path>
            </a:pathLst>
          </a:custGeom>
          <a:blipFill>
            <a:blip r:embed="rId4"/>
            <a:stretch>
              <a:fillRect l="-34102" t="-40527" r="-26298" b="-7590"/>
            </a:stretch>
          </a:blipFill>
        </p:spPr>
        <p:txBody>
          <a:bodyPr/>
          <a:lstStyle/>
          <a:p>
            <a:endParaRPr lang="en-US"/>
          </a:p>
        </p:txBody>
      </p:sp>
      <p:sp>
        <p:nvSpPr>
          <p:cNvPr id="7" name="Freeform 7"/>
          <p:cNvSpPr/>
          <p:nvPr/>
        </p:nvSpPr>
        <p:spPr>
          <a:xfrm>
            <a:off x="3676175" y="3225982"/>
            <a:ext cx="2971649" cy="3613762"/>
          </a:xfrm>
          <a:custGeom>
            <a:avLst/>
            <a:gdLst/>
            <a:ahLst/>
            <a:cxnLst/>
            <a:rect l="l" t="t" r="r" b="b"/>
            <a:pathLst>
              <a:path w="2971649" h="3613762">
                <a:moveTo>
                  <a:pt x="0" y="0"/>
                </a:moveTo>
                <a:lnTo>
                  <a:pt x="2971649" y="0"/>
                </a:lnTo>
                <a:lnTo>
                  <a:pt x="2971649" y="3613761"/>
                </a:lnTo>
                <a:lnTo>
                  <a:pt x="0" y="3613761"/>
                </a:lnTo>
                <a:lnTo>
                  <a:pt x="0" y="0"/>
                </a:lnTo>
                <a:close/>
              </a:path>
            </a:pathLst>
          </a:custGeom>
          <a:blipFill>
            <a:blip r:embed="rId5"/>
            <a:stretch>
              <a:fillRect t="-10076" r="-396"/>
            </a:stretch>
          </a:blipFill>
        </p:spPr>
        <p:txBody>
          <a:bodyPr/>
          <a:lstStyle/>
          <a:p>
            <a:endParaRPr lang="en-US"/>
          </a:p>
        </p:txBody>
      </p:sp>
      <p:sp>
        <p:nvSpPr>
          <p:cNvPr id="8" name="TextBox 8"/>
          <p:cNvSpPr txBox="1"/>
          <p:nvPr/>
        </p:nvSpPr>
        <p:spPr>
          <a:xfrm>
            <a:off x="1330840" y="6972832"/>
            <a:ext cx="1192541" cy="347221"/>
          </a:xfrm>
          <a:prstGeom prst="rect">
            <a:avLst/>
          </a:prstGeom>
        </p:spPr>
        <p:txBody>
          <a:bodyPr lIns="0" tIns="0" rIns="0" bIns="0" rtlCol="0" anchor="t">
            <a:spAutoFit/>
          </a:bodyPr>
          <a:lstStyle/>
          <a:p>
            <a:pPr algn="ctr">
              <a:lnSpc>
                <a:spcPts val="2810"/>
              </a:lnSpc>
            </a:pPr>
            <a:r>
              <a:rPr lang="en-US" sz="2007" b="1">
                <a:solidFill>
                  <a:srgbClr val="000000"/>
                </a:solidFill>
                <a:latin typeface="Canva Sans Bold"/>
                <a:ea typeface="Canva Sans Bold"/>
                <a:cs typeface="Canva Sans Bold"/>
                <a:sym typeface="Canva Sans Bold"/>
              </a:rPr>
              <a:t>Mme Wai </a:t>
            </a:r>
          </a:p>
        </p:txBody>
      </p:sp>
      <p:sp>
        <p:nvSpPr>
          <p:cNvPr id="9" name="TextBox 9"/>
          <p:cNvSpPr txBox="1"/>
          <p:nvPr/>
        </p:nvSpPr>
        <p:spPr>
          <a:xfrm>
            <a:off x="4631631" y="6972832"/>
            <a:ext cx="1060737" cy="347221"/>
          </a:xfrm>
          <a:prstGeom prst="rect">
            <a:avLst/>
          </a:prstGeom>
        </p:spPr>
        <p:txBody>
          <a:bodyPr lIns="0" tIns="0" rIns="0" bIns="0" rtlCol="0" anchor="t">
            <a:spAutoFit/>
          </a:bodyPr>
          <a:lstStyle/>
          <a:p>
            <a:pPr algn="ctr">
              <a:lnSpc>
                <a:spcPts val="2810"/>
              </a:lnSpc>
            </a:pPr>
            <a:r>
              <a:rPr lang="en-US" sz="2007" b="1">
                <a:solidFill>
                  <a:srgbClr val="000000"/>
                </a:solidFill>
                <a:latin typeface="Canva Sans Bold"/>
                <a:ea typeface="Canva Sans Bold"/>
                <a:cs typeface="Canva Sans Bold"/>
                <a:sym typeface="Canva Sans Bold"/>
              </a:rPr>
              <a:t>Mme Jill</a:t>
            </a:r>
          </a:p>
        </p:txBody>
      </p:sp>
      <p:sp>
        <p:nvSpPr>
          <p:cNvPr id="10" name="TextBox 10"/>
          <p:cNvSpPr txBox="1"/>
          <p:nvPr/>
        </p:nvSpPr>
        <p:spPr>
          <a:xfrm>
            <a:off x="7650649" y="6972832"/>
            <a:ext cx="1486028" cy="347221"/>
          </a:xfrm>
          <a:prstGeom prst="rect">
            <a:avLst/>
          </a:prstGeom>
        </p:spPr>
        <p:txBody>
          <a:bodyPr lIns="0" tIns="0" rIns="0" bIns="0" rtlCol="0" anchor="t">
            <a:spAutoFit/>
          </a:bodyPr>
          <a:lstStyle/>
          <a:p>
            <a:pPr algn="ctr">
              <a:lnSpc>
                <a:spcPts val="2810"/>
              </a:lnSpc>
            </a:pPr>
            <a:r>
              <a:rPr lang="en-US" sz="2007" b="1">
                <a:solidFill>
                  <a:srgbClr val="000000"/>
                </a:solidFill>
                <a:latin typeface="Canva Sans Bold"/>
                <a:ea typeface="Canva Sans Bold"/>
                <a:cs typeface="Canva Sans Bold"/>
                <a:sym typeface="Canva Sans Bold"/>
              </a:rPr>
              <a:t>Mme Nihad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96913" y="1977830"/>
            <a:ext cx="2660395" cy="4549433"/>
          </a:xfrm>
          <a:custGeom>
            <a:avLst/>
            <a:gdLst/>
            <a:ahLst/>
            <a:cxnLst/>
            <a:rect l="l" t="t" r="r" b="b"/>
            <a:pathLst>
              <a:path w="2660395" h="4549433">
                <a:moveTo>
                  <a:pt x="0" y="0"/>
                </a:moveTo>
                <a:lnTo>
                  <a:pt x="2660395" y="0"/>
                </a:lnTo>
                <a:lnTo>
                  <a:pt x="2660395" y="4549432"/>
                </a:lnTo>
                <a:lnTo>
                  <a:pt x="0" y="4549432"/>
                </a:lnTo>
                <a:lnTo>
                  <a:pt x="0" y="0"/>
                </a:lnTo>
                <a:close/>
              </a:path>
            </a:pathLst>
          </a:custGeom>
          <a:blipFill>
            <a:blip r:embed="rId2"/>
            <a:stretch>
              <a:fillRect l="-30202" t="-19034" r="-32568" b="-7614"/>
            </a:stretch>
          </a:blipFill>
        </p:spPr>
        <p:txBody>
          <a:bodyPr/>
          <a:lstStyle/>
          <a:p>
            <a:endParaRPr lang="en-US"/>
          </a:p>
        </p:txBody>
      </p:sp>
      <p:sp>
        <p:nvSpPr>
          <p:cNvPr id="3" name="Freeform 3"/>
          <p:cNvSpPr/>
          <p:nvPr/>
        </p:nvSpPr>
        <p:spPr>
          <a:xfrm>
            <a:off x="6361746" y="1851028"/>
            <a:ext cx="3696654" cy="4928872"/>
          </a:xfrm>
          <a:custGeom>
            <a:avLst/>
            <a:gdLst/>
            <a:ahLst/>
            <a:cxnLst/>
            <a:rect l="l" t="t" r="r" b="b"/>
            <a:pathLst>
              <a:path w="3696654" h="4928872">
                <a:moveTo>
                  <a:pt x="0" y="0"/>
                </a:moveTo>
                <a:lnTo>
                  <a:pt x="3696654" y="0"/>
                </a:lnTo>
                <a:lnTo>
                  <a:pt x="3696654" y="4928872"/>
                </a:lnTo>
                <a:lnTo>
                  <a:pt x="0" y="4928872"/>
                </a:lnTo>
                <a:lnTo>
                  <a:pt x="0" y="0"/>
                </a:lnTo>
                <a:close/>
              </a:path>
            </a:pathLst>
          </a:custGeom>
          <a:blipFill>
            <a:blip r:embed="rId3"/>
            <a:stretch>
              <a:fillRect/>
            </a:stretch>
          </a:blipFill>
        </p:spPr>
        <p:txBody>
          <a:bodyPr/>
          <a:lstStyle/>
          <a:p>
            <a:endParaRPr lang="en-US"/>
          </a:p>
        </p:txBody>
      </p:sp>
      <p:sp>
        <p:nvSpPr>
          <p:cNvPr id="4" name="Freeform 4"/>
          <p:cNvSpPr/>
          <p:nvPr/>
        </p:nvSpPr>
        <p:spPr>
          <a:xfrm>
            <a:off x="3903269" y="1613027"/>
            <a:ext cx="3183674" cy="4914235"/>
          </a:xfrm>
          <a:custGeom>
            <a:avLst/>
            <a:gdLst/>
            <a:ahLst/>
            <a:cxnLst/>
            <a:rect l="l" t="t" r="r" b="b"/>
            <a:pathLst>
              <a:path w="3183674" h="4914235">
                <a:moveTo>
                  <a:pt x="0" y="0"/>
                </a:moveTo>
                <a:lnTo>
                  <a:pt x="3183674" y="0"/>
                </a:lnTo>
                <a:lnTo>
                  <a:pt x="3183674" y="4914235"/>
                </a:lnTo>
                <a:lnTo>
                  <a:pt x="0" y="4914235"/>
                </a:lnTo>
                <a:lnTo>
                  <a:pt x="0" y="0"/>
                </a:lnTo>
                <a:close/>
              </a:path>
            </a:pathLst>
          </a:custGeom>
          <a:blipFill>
            <a:blip r:embed="rId4"/>
            <a:stretch>
              <a:fillRect l="-18517" b="-2375"/>
            </a:stretch>
          </a:blipFill>
        </p:spPr>
        <p:txBody>
          <a:bodyPr/>
          <a:lstStyle/>
          <a:p>
            <a:endParaRPr lang="en-US"/>
          </a:p>
        </p:txBody>
      </p:sp>
      <p:sp>
        <p:nvSpPr>
          <p:cNvPr id="5" name="TextBox 5"/>
          <p:cNvSpPr txBox="1"/>
          <p:nvPr/>
        </p:nvSpPr>
        <p:spPr>
          <a:xfrm>
            <a:off x="633856" y="720090"/>
            <a:ext cx="5824686" cy="481330"/>
          </a:xfrm>
          <a:prstGeom prst="rect">
            <a:avLst/>
          </a:prstGeom>
        </p:spPr>
        <p:txBody>
          <a:bodyPr lIns="0" tIns="0" rIns="0" bIns="0" rtlCol="0" anchor="t">
            <a:spAutoFit/>
          </a:bodyPr>
          <a:lstStyle/>
          <a:p>
            <a:pPr algn="ctr">
              <a:lnSpc>
                <a:spcPts val="3919"/>
              </a:lnSpc>
            </a:pPr>
            <a:r>
              <a:rPr lang="en-US" sz="2799" b="1">
                <a:solidFill>
                  <a:srgbClr val="000000"/>
                </a:solidFill>
                <a:latin typeface="Canva Sans Bold"/>
                <a:ea typeface="Canva Sans Bold"/>
                <a:cs typeface="Canva Sans Bold"/>
                <a:sym typeface="Canva Sans Bold"/>
              </a:rPr>
              <a:t>The kindergarten classrooms are: </a:t>
            </a:r>
          </a:p>
        </p:txBody>
      </p:sp>
      <p:sp>
        <p:nvSpPr>
          <p:cNvPr id="6" name="TextBox 6"/>
          <p:cNvSpPr txBox="1"/>
          <p:nvPr/>
        </p:nvSpPr>
        <p:spPr>
          <a:xfrm>
            <a:off x="777240" y="6479637"/>
            <a:ext cx="2473559" cy="347221"/>
          </a:xfrm>
          <a:prstGeom prst="rect">
            <a:avLst/>
          </a:prstGeom>
        </p:spPr>
        <p:txBody>
          <a:bodyPr lIns="0" tIns="0" rIns="0" bIns="0" rtlCol="0" anchor="t">
            <a:spAutoFit/>
          </a:bodyPr>
          <a:lstStyle/>
          <a:p>
            <a:pPr algn="ctr">
              <a:lnSpc>
                <a:spcPts val="2810"/>
              </a:lnSpc>
            </a:pPr>
            <a:r>
              <a:rPr lang="en-US" sz="2007" b="1">
                <a:solidFill>
                  <a:srgbClr val="000000"/>
                </a:solidFill>
                <a:latin typeface="Canva Sans Bold"/>
                <a:ea typeface="Canva Sans Bold"/>
                <a:cs typeface="Canva Sans Bold"/>
                <a:sym typeface="Canva Sans Bold"/>
              </a:rPr>
              <a:t>Mme Wai - Room 11 </a:t>
            </a:r>
          </a:p>
        </p:txBody>
      </p:sp>
      <p:sp>
        <p:nvSpPr>
          <p:cNvPr id="7" name="TextBox 7"/>
          <p:cNvSpPr txBox="1"/>
          <p:nvPr/>
        </p:nvSpPr>
        <p:spPr>
          <a:xfrm>
            <a:off x="3981316" y="6479637"/>
            <a:ext cx="2282604" cy="347221"/>
          </a:xfrm>
          <a:prstGeom prst="rect">
            <a:avLst/>
          </a:prstGeom>
        </p:spPr>
        <p:txBody>
          <a:bodyPr lIns="0" tIns="0" rIns="0" bIns="0" rtlCol="0" anchor="t">
            <a:spAutoFit/>
          </a:bodyPr>
          <a:lstStyle/>
          <a:p>
            <a:pPr algn="ctr">
              <a:lnSpc>
                <a:spcPts val="2810"/>
              </a:lnSpc>
            </a:pPr>
            <a:r>
              <a:rPr lang="en-US" sz="2007" b="1">
                <a:solidFill>
                  <a:srgbClr val="000000"/>
                </a:solidFill>
                <a:latin typeface="Canva Sans Bold"/>
                <a:ea typeface="Canva Sans Bold"/>
                <a:cs typeface="Canva Sans Bold"/>
                <a:sym typeface="Canva Sans Bold"/>
              </a:rPr>
              <a:t>Mme Jill - Room 8 </a:t>
            </a:r>
          </a:p>
        </p:txBody>
      </p:sp>
      <p:sp>
        <p:nvSpPr>
          <p:cNvPr id="8" name="TextBox 8"/>
          <p:cNvSpPr txBox="1"/>
          <p:nvPr/>
        </p:nvSpPr>
        <p:spPr>
          <a:xfrm>
            <a:off x="6881994" y="6479637"/>
            <a:ext cx="2656158" cy="347221"/>
          </a:xfrm>
          <a:prstGeom prst="rect">
            <a:avLst/>
          </a:prstGeom>
        </p:spPr>
        <p:txBody>
          <a:bodyPr lIns="0" tIns="0" rIns="0" bIns="0" rtlCol="0" anchor="t">
            <a:spAutoFit/>
          </a:bodyPr>
          <a:lstStyle/>
          <a:p>
            <a:pPr algn="ctr">
              <a:lnSpc>
                <a:spcPts val="2810"/>
              </a:lnSpc>
            </a:pPr>
            <a:r>
              <a:rPr lang="en-US" sz="2007" b="1">
                <a:solidFill>
                  <a:srgbClr val="000000"/>
                </a:solidFill>
                <a:latin typeface="Canva Sans Bold"/>
                <a:ea typeface="Canva Sans Bold"/>
                <a:cs typeface="Canva Sans Bold"/>
                <a:sym typeface="Canva Sans Bold"/>
              </a:rPr>
              <a:t>Mme Nihad - Room 9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08405" y="1269570"/>
            <a:ext cx="4020795" cy="4035930"/>
          </a:xfrm>
          <a:custGeom>
            <a:avLst/>
            <a:gdLst/>
            <a:ahLst/>
            <a:cxnLst/>
            <a:rect l="l" t="t" r="r" b="b"/>
            <a:pathLst>
              <a:path w="4020795" h="4035930">
                <a:moveTo>
                  <a:pt x="0" y="0"/>
                </a:moveTo>
                <a:lnTo>
                  <a:pt x="4020795" y="0"/>
                </a:lnTo>
                <a:lnTo>
                  <a:pt x="4020795" y="4035930"/>
                </a:lnTo>
                <a:lnTo>
                  <a:pt x="0" y="4035930"/>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3" name="Freeform 3"/>
          <p:cNvSpPr/>
          <p:nvPr/>
        </p:nvSpPr>
        <p:spPr>
          <a:xfrm>
            <a:off x="5736474" y="1733055"/>
            <a:ext cx="3108960" cy="3108960"/>
          </a:xfrm>
          <a:custGeom>
            <a:avLst/>
            <a:gdLst/>
            <a:ahLst/>
            <a:cxnLst/>
            <a:rect l="l" t="t" r="r" b="b"/>
            <a:pathLst>
              <a:path w="3108960" h="3108960">
                <a:moveTo>
                  <a:pt x="0" y="0"/>
                </a:moveTo>
                <a:lnTo>
                  <a:pt x="3108960" y="0"/>
                </a:lnTo>
                <a:lnTo>
                  <a:pt x="3108960" y="3108960"/>
                </a:lnTo>
                <a:lnTo>
                  <a:pt x="0" y="310896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TextBox 4"/>
          <p:cNvSpPr txBox="1"/>
          <p:nvPr/>
        </p:nvSpPr>
        <p:spPr>
          <a:xfrm>
            <a:off x="314399" y="6018530"/>
            <a:ext cx="9429601" cy="976630"/>
          </a:xfrm>
          <a:prstGeom prst="rect">
            <a:avLst/>
          </a:prstGeom>
        </p:spPr>
        <p:txBody>
          <a:bodyPr lIns="0" tIns="0" rIns="0" bIns="0" rtlCol="0" anchor="t">
            <a:spAutoFit/>
          </a:bodyPr>
          <a:lstStyle/>
          <a:p>
            <a:pPr algn="l">
              <a:lnSpc>
                <a:spcPts val="3919"/>
              </a:lnSpc>
            </a:pPr>
            <a:r>
              <a:rPr lang="en-US" sz="2799" b="1">
                <a:solidFill>
                  <a:srgbClr val="000000"/>
                </a:solidFill>
                <a:latin typeface="Canva Sans Bold"/>
                <a:ea typeface="Canva Sans Bold"/>
                <a:cs typeface="Canva Sans Bold"/>
                <a:sym typeface="Canva Sans Bold"/>
              </a:rPr>
              <a:t>In my classroom, I listen to my teacher and the adults. </a:t>
            </a:r>
          </a:p>
          <a:p>
            <a:pPr algn="l">
              <a:lnSpc>
                <a:spcPts val="3919"/>
              </a:lnSpc>
            </a:pPr>
            <a:r>
              <a:rPr lang="en-US" sz="2799" b="1">
                <a:solidFill>
                  <a:srgbClr val="000000"/>
                </a:solidFill>
                <a:latin typeface="Canva Sans Bold"/>
                <a:ea typeface="Canva Sans Bold"/>
                <a:cs typeface="Canva Sans Bold"/>
                <a:sym typeface="Canva Sans Bold"/>
              </a:rPr>
              <a:t>I am ready to learn!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TotalTime>
  <Words>541</Words>
  <Application>Microsoft Office PowerPoint</Application>
  <PresentationFormat>Custom</PresentationFormat>
  <Paragraphs>62</Paragraphs>
  <Slides>19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Canva Sans Bold</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Kindergarten (General)</dc:title>
  <dc:creator>Susan Benning</dc:creator>
  <cp:lastModifiedBy>Danielle Hince</cp:lastModifiedBy>
  <cp:revision>2</cp:revision>
  <dcterms:created xsi:type="dcterms:W3CDTF">2006-08-16T00:00:00Z</dcterms:created>
  <dcterms:modified xsi:type="dcterms:W3CDTF">2026-06-29T16:19:07Z</dcterms:modified>
  <dc:identifier>DAGrRjceTL8</dc:identifier>
</cp:coreProperties>
</file>