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20"/>
  </p:notesMasterIdLst>
  <p:sldIdLst>
    <p:sldId id="256" r:id="rId2"/>
    <p:sldId id="257" r:id="rId3"/>
    <p:sldId id="258" r:id="rId4"/>
    <p:sldId id="260" r:id="rId5"/>
    <p:sldId id="286" r:id="rId6"/>
    <p:sldId id="263" r:id="rId7"/>
    <p:sldId id="265" r:id="rId8"/>
    <p:sldId id="267" r:id="rId9"/>
    <p:sldId id="285" r:id="rId10"/>
    <p:sldId id="276" r:id="rId11"/>
    <p:sldId id="280" r:id="rId12"/>
    <p:sldId id="269" r:id="rId13"/>
    <p:sldId id="281" r:id="rId14"/>
    <p:sldId id="284" r:id="rId15"/>
    <p:sldId id="279" r:id="rId16"/>
    <p:sldId id="272" r:id="rId17"/>
    <p:sldId id="264" r:id="rId18"/>
    <p:sldId id="274" r:id="rId1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7E61C015-4C7E-641E-78F9-8CEEEA6D18E5}" name="Nyaninni James" initials="NJ" userId="S::nyani.james@lrsd.net::7c44b821-3140-4abd-ac7f-115207241b36" providerId="AD"/>
  <p188:author id="{A704776B-517C-4829-5612-6C6A40AA1006}" name="Jennifer Oldfield" initials="JO" userId="S::jenni.oldfiel@lrsd.net::37facc06-a7ea-4f68-880a-89a1acaee38f" providerId="AD"/>
  <p188:author id="{7C74AC86-AF02-E390-9E51-2BCF6D6A99FC}" name="Jeff Anderson" initials="JA" userId="S::jeff.anderso@lrsd.net::31e519e8-6713-420d-a7b5-f6edce9520d2" providerId="AD"/>
  <p188:author id="{679C73CE-9103-8440-91CF-0A76F44BA1C3}" name="Cameron Johnson" initials="CJ" userId="S::camer.johnson@lrsd.net::bf4baeb9-4930-420a-ba37-dc22750ac871" providerId="AD"/>
  <p188:author id="{082B55E6-8909-9BD0-1B7A-304F2005B2EB}" name="Cody Sellar" initials="" userId="S::cody.sellar@lrsd.net::3d14c3a3-cff3-478f-bbfb-469cecaa8768" providerId="AD"/>
  <p188:author id="{44D9E4F7-2F82-76AC-38E4-D631181A5C72}" name="Patrice Chartrand" initials="PC" userId="S::patri.chartra@lrsd.net::395bc33b-dfcf-47f3-ae38-669257f5682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BB07A1-AC39-F9E7-47A2-1D52BC5B2F69}" v="16" dt="2026-01-27T00:02:39.609"/>
    <p1510:client id="{0E623A70-0FBE-3E2E-01D9-67525BF4F696}" v="1" dt="2026-01-26T22:50:44.427"/>
    <p1510:client id="{447835BD-CB19-4461-2B29-80A7ACAF1EFE}" v="5" dt="2026-01-26T17:53:01.345"/>
    <p1510:client id="{7DF2C38C-E453-A164-6EEE-D62BD0BB9F38}" v="5" dt="2026-01-27T01:35:22.382"/>
    <p1510:client id="{88D93C89-926C-92A9-E439-CF6E3B2F2AFF}" v="57" dt="2026-01-27T00:37:23.169"/>
    <p1510:client id="{BD583A6A-9577-0543-1DD7-38E8DEFA7249}" v="23" dt="2026-01-26T18:14:51.983"/>
    <p1510:client id="{E2A01C54-6303-4C5F-849E-1935E482E31E}" v="48" dt="2026-01-27T00:16:56.1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9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9D3136-B841-4FB9-9EB1-4D9D951DA62C}"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0F4B27F0-51F2-4E4A-8270-35FD6436047B}">
      <dgm:prSet/>
      <dgm:spPr/>
      <dgm:t>
        <a:bodyPr/>
        <a:lstStyle/>
        <a:p>
          <a:r>
            <a:rPr lang="en-US"/>
            <a:t>Is Middle Immersion a good fit for my child?</a:t>
          </a:r>
        </a:p>
      </dgm:t>
    </dgm:pt>
    <dgm:pt modelId="{7BA268DD-FD2F-4806-A7EA-CF80A3CB3C7B}" type="parTrans" cxnId="{AF3897DA-22E9-4DD1-A172-67ECB871760F}">
      <dgm:prSet/>
      <dgm:spPr/>
      <dgm:t>
        <a:bodyPr/>
        <a:lstStyle/>
        <a:p>
          <a:endParaRPr lang="en-US"/>
        </a:p>
      </dgm:t>
    </dgm:pt>
    <dgm:pt modelId="{6D48CAB9-9B44-4A86-9EB6-B74E6ED2A753}" type="sibTrans" cxnId="{AF3897DA-22E9-4DD1-A172-67ECB871760F}">
      <dgm:prSet/>
      <dgm:spPr/>
      <dgm:t>
        <a:bodyPr/>
        <a:lstStyle/>
        <a:p>
          <a:endParaRPr lang="en-US"/>
        </a:p>
      </dgm:t>
    </dgm:pt>
    <dgm:pt modelId="{6F02B0EF-0657-4B36-BE6D-CD3C69F04D55}">
      <dgm:prSet/>
      <dgm:spPr/>
      <dgm:t>
        <a:bodyPr/>
        <a:lstStyle/>
        <a:p>
          <a:r>
            <a:rPr lang="en-US"/>
            <a:t>What will the homework routine look like?</a:t>
          </a:r>
        </a:p>
      </dgm:t>
    </dgm:pt>
    <dgm:pt modelId="{33E8661B-27E7-4722-9F8C-3BBFC607886F}" type="parTrans" cxnId="{E6E3D4BE-61D5-427F-8825-B59EEFE836E1}">
      <dgm:prSet/>
      <dgm:spPr/>
      <dgm:t>
        <a:bodyPr/>
        <a:lstStyle/>
        <a:p>
          <a:endParaRPr lang="en-US"/>
        </a:p>
      </dgm:t>
    </dgm:pt>
    <dgm:pt modelId="{AA16DC8D-3A11-45B2-BA34-5617A928F278}" type="sibTrans" cxnId="{E6E3D4BE-61D5-427F-8825-B59EEFE836E1}">
      <dgm:prSet/>
      <dgm:spPr/>
      <dgm:t>
        <a:bodyPr/>
        <a:lstStyle/>
        <a:p>
          <a:endParaRPr lang="en-US"/>
        </a:p>
      </dgm:t>
    </dgm:pt>
    <dgm:pt modelId="{9CCEED52-54E3-438B-B7BA-44FE619856B7}">
      <dgm:prSet/>
      <dgm:spPr/>
      <dgm:t>
        <a:bodyPr/>
        <a:lstStyle/>
        <a:p>
          <a:r>
            <a:rPr lang="en-US"/>
            <a:t>What is my role as a parent of a student in the Middle Immersion Program?</a:t>
          </a:r>
        </a:p>
      </dgm:t>
    </dgm:pt>
    <dgm:pt modelId="{89483070-9BBD-4DA7-B848-53834ACCD704}" type="parTrans" cxnId="{4D6BCF8C-64B3-4512-AA1F-91A9F29D0E4C}">
      <dgm:prSet/>
      <dgm:spPr/>
      <dgm:t>
        <a:bodyPr/>
        <a:lstStyle/>
        <a:p>
          <a:endParaRPr lang="en-US"/>
        </a:p>
      </dgm:t>
    </dgm:pt>
    <dgm:pt modelId="{18F89234-4A22-4ED8-AF4B-FBA99DC91CFE}" type="sibTrans" cxnId="{4D6BCF8C-64B3-4512-AA1F-91A9F29D0E4C}">
      <dgm:prSet/>
      <dgm:spPr/>
      <dgm:t>
        <a:bodyPr/>
        <a:lstStyle/>
        <a:p>
          <a:endParaRPr lang="en-US"/>
        </a:p>
      </dgm:t>
    </dgm:pt>
    <dgm:pt modelId="{E3754ABA-2D1B-447A-BDB1-9C9C79FA7A73}">
      <dgm:prSet/>
      <dgm:spPr/>
      <dgm:t>
        <a:bodyPr/>
        <a:lstStyle/>
        <a:p>
          <a:r>
            <a:rPr lang="en-US"/>
            <a:t>What if I don't speak French?</a:t>
          </a:r>
        </a:p>
      </dgm:t>
    </dgm:pt>
    <dgm:pt modelId="{B8327882-9C68-4095-894B-36EDC8404E40}" type="parTrans" cxnId="{84DA9723-0E06-46F6-BFC0-7AA72A9C0316}">
      <dgm:prSet/>
      <dgm:spPr/>
      <dgm:t>
        <a:bodyPr/>
        <a:lstStyle/>
        <a:p>
          <a:endParaRPr lang="en-US"/>
        </a:p>
      </dgm:t>
    </dgm:pt>
    <dgm:pt modelId="{C0791B67-A658-454E-B3BF-0A81B7F4907E}" type="sibTrans" cxnId="{84DA9723-0E06-46F6-BFC0-7AA72A9C0316}">
      <dgm:prSet/>
      <dgm:spPr/>
      <dgm:t>
        <a:bodyPr/>
        <a:lstStyle/>
        <a:p>
          <a:endParaRPr lang="en-US"/>
        </a:p>
      </dgm:t>
    </dgm:pt>
    <dgm:pt modelId="{CDEC58BB-DD5B-4636-BB9C-FA11F554184F}">
      <dgm:prSet/>
      <dgm:spPr/>
      <dgm:t>
        <a:bodyPr/>
        <a:lstStyle/>
        <a:p>
          <a:r>
            <a:rPr lang="en-US"/>
            <a:t>What if my child doesn't like the program and wants to return to his/her previous school?</a:t>
          </a:r>
        </a:p>
      </dgm:t>
    </dgm:pt>
    <dgm:pt modelId="{5A7463E8-B780-4C6A-9D8B-E7246FB7AECB}" type="parTrans" cxnId="{874B5DAA-0395-4ECC-B0C8-4E26FC30FC0F}">
      <dgm:prSet/>
      <dgm:spPr/>
      <dgm:t>
        <a:bodyPr/>
        <a:lstStyle/>
        <a:p>
          <a:endParaRPr lang="en-US"/>
        </a:p>
      </dgm:t>
    </dgm:pt>
    <dgm:pt modelId="{92A557B1-08D5-4CE5-BEAD-21105ED4540F}" type="sibTrans" cxnId="{874B5DAA-0395-4ECC-B0C8-4E26FC30FC0F}">
      <dgm:prSet/>
      <dgm:spPr/>
      <dgm:t>
        <a:bodyPr/>
        <a:lstStyle/>
        <a:p>
          <a:endParaRPr lang="en-US"/>
        </a:p>
      </dgm:t>
    </dgm:pt>
    <dgm:pt modelId="{354C8FBD-5287-4F20-B730-43E64F7A1592}">
      <dgm:prSet/>
      <dgm:spPr/>
      <dgm:t>
        <a:bodyPr/>
        <a:lstStyle/>
        <a:p>
          <a:r>
            <a:rPr lang="en-US"/>
            <a:t>What about extended absences or family travel?</a:t>
          </a:r>
        </a:p>
      </dgm:t>
    </dgm:pt>
    <dgm:pt modelId="{5A084E07-F797-46FF-B779-DA9F1064202B}" type="parTrans" cxnId="{212A4540-DE21-44C7-8660-561176986A6E}">
      <dgm:prSet/>
      <dgm:spPr/>
      <dgm:t>
        <a:bodyPr/>
        <a:lstStyle/>
        <a:p>
          <a:endParaRPr lang="en-US"/>
        </a:p>
      </dgm:t>
    </dgm:pt>
    <dgm:pt modelId="{069EEC60-BB55-4572-AA01-782B4A1E33F8}" type="sibTrans" cxnId="{212A4540-DE21-44C7-8660-561176986A6E}">
      <dgm:prSet/>
      <dgm:spPr/>
      <dgm:t>
        <a:bodyPr/>
        <a:lstStyle/>
        <a:p>
          <a:endParaRPr lang="en-US"/>
        </a:p>
      </dgm:t>
    </dgm:pt>
    <dgm:pt modelId="{75335E30-860F-498D-834E-E9632900EDDC}">
      <dgm:prSet/>
      <dgm:spPr/>
      <dgm:t>
        <a:bodyPr/>
        <a:lstStyle/>
        <a:p>
          <a:r>
            <a:rPr lang="en-US"/>
            <a:t>How can I be sure that my child can get his/her needs met if the teacher only speaks in French?</a:t>
          </a:r>
        </a:p>
      </dgm:t>
    </dgm:pt>
    <dgm:pt modelId="{DE488BB4-C934-45BE-B9DF-96FA79D2A335}" type="parTrans" cxnId="{75DAA0BB-0EED-4EDA-A379-650CEC5017C4}">
      <dgm:prSet/>
      <dgm:spPr/>
      <dgm:t>
        <a:bodyPr/>
        <a:lstStyle/>
        <a:p>
          <a:endParaRPr lang="en-US"/>
        </a:p>
      </dgm:t>
    </dgm:pt>
    <dgm:pt modelId="{C6CEB922-1544-430E-9E7F-D6CEFEE4FBCD}" type="sibTrans" cxnId="{75DAA0BB-0EED-4EDA-A379-650CEC5017C4}">
      <dgm:prSet/>
      <dgm:spPr/>
      <dgm:t>
        <a:bodyPr/>
        <a:lstStyle/>
        <a:p>
          <a:endParaRPr lang="en-US"/>
        </a:p>
      </dgm:t>
    </dgm:pt>
    <dgm:pt modelId="{E42AFF09-FD8B-416C-8406-BE7661883759}">
      <dgm:prSet/>
      <dgm:spPr/>
      <dgm:t>
        <a:bodyPr/>
        <a:lstStyle/>
        <a:p>
          <a:r>
            <a:rPr lang="en-US"/>
            <a:t>What are the arrangements for divisional transportation?</a:t>
          </a:r>
        </a:p>
      </dgm:t>
    </dgm:pt>
    <dgm:pt modelId="{7DA116CB-21B9-4256-BCAA-9BF7C2B9387F}" type="parTrans" cxnId="{15E31558-1688-40A3-BDFF-0C3D90EDBC43}">
      <dgm:prSet/>
      <dgm:spPr/>
      <dgm:t>
        <a:bodyPr/>
        <a:lstStyle/>
        <a:p>
          <a:endParaRPr lang="en-US"/>
        </a:p>
      </dgm:t>
    </dgm:pt>
    <dgm:pt modelId="{3C6F9C2B-EDE1-4CF9-B04D-5206027CF361}" type="sibTrans" cxnId="{15E31558-1688-40A3-BDFF-0C3D90EDBC43}">
      <dgm:prSet/>
      <dgm:spPr/>
      <dgm:t>
        <a:bodyPr/>
        <a:lstStyle/>
        <a:p>
          <a:endParaRPr lang="en-US"/>
        </a:p>
      </dgm:t>
    </dgm:pt>
    <dgm:pt modelId="{D76A2B68-4DA6-4610-8333-1C4C62536011}">
      <dgm:prSet/>
      <dgm:spPr/>
      <dgm:t>
        <a:bodyPr/>
        <a:lstStyle/>
        <a:p>
          <a:r>
            <a:rPr lang="en-US"/>
            <a:t>Is there a daycare?</a:t>
          </a:r>
        </a:p>
      </dgm:t>
    </dgm:pt>
    <dgm:pt modelId="{2ED8A084-0619-4C65-AD95-C9A3EE86FC01}" type="parTrans" cxnId="{ACA1613B-FADC-46E1-8AA6-5ECB7105D20D}">
      <dgm:prSet/>
      <dgm:spPr/>
      <dgm:t>
        <a:bodyPr/>
        <a:lstStyle/>
        <a:p>
          <a:endParaRPr lang="en-US"/>
        </a:p>
      </dgm:t>
    </dgm:pt>
    <dgm:pt modelId="{88702FE4-F30E-4E87-AF0F-0EEB7881D8AD}" type="sibTrans" cxnId="{ACA1613B-FADC-46E1-8AA6-5ECB7105D20D}">
      <dgm:prSet/>
      <dgm:spPr/>
      <dgm:t>
        <a:bodyPr/>
        <a:lstStyle/>
        <a:p>
          <a:endParaRPr lang="en-US"/>
        </a:p>
      </dgm:t>
    </dgm:pt>
    <dgm:pt modelId="{647BB4CF-5C04-4810-923F-D07CC701D51B}" type="pres">
      <dgm:prSet presAssocID="{3C9D3136-B841-4FB9-9EB1-4D9D951DA62C}" presName="vert0" presStyleCnt="0">
        <dgm:presLayoutVars>
          <dgm:dir/>
          <dgm:animOne val="branch"/>
          <dgm:animLvl val="lvl"/>
        </dgm:presLayoutVars>
      </dgm:prSet>
      <dgm:spPr/>
    </dgm:pt>
    <dgm:pt modelId="{9BBE1F17-3ADF-462E-A67F-B30D7E7E114D}" type="pres">
      <dgm:prSet presAssocID="{0F4B27F0-51F2-4E4A-8270-35FD6436047B}" presName="thickLine" presStyleLbl="alignNode1" presStyleIdx="0" presStyleCnt="9"/>
      <dgm:spPr/>
    </dgm:pt>
    <dgm:pt modelId="{3180298A-44B8-418C-9EC9-075C973C59FE}" type="pres">
      <dgm:prSet presAssocID="{0F4B27F0-51F2-4E4A-8270-35FD6436047B}" presName="horz1" presStyleCnt="0"/>
      <dgm:spPr/>
    </dgm:pt>
    <dgm:pt modelId="{8331455A-5C41-47FA-B86E-AB69533499E1}" type="pres">
      <dgm:prSet presAssocID="{0F4B27F0-51F2-4E4A-8270-35FD6436047B}" presName="tx1" presStyleLbl="revTx" presStyleIdx="0" presStyleCnt="9"/>
      <dgm:spPr/>
    </dgm:pt>
    <dgm:pt modelId="{FAA02ACC-1BD5-4F0D-9B22-F8DE8E61590F}" type="pres">
      <dgm:prSet presAssocID="{0F4B27F0-51F2-4E4A-8270-35FD6436047B}" presName="vert1" presStyleCnt="0"/>
      <dgm:spPr/>
    </dgm:pt>
    <dgm:pt modelId="{C46E5FB5-E123-4151-AD76-49F03CDAAF34}" type="pres">
      <dgm:prSet presAssocID="{6F02B0EF-0657-4B36-BE6D-CD3C69F04D55}" presName="thickLine" presStyleLbl="alignNode1" presStyleIdx="1" presStyleCnt="9"/>
      <dgm:spPr/>
    </dgm:pt>
    <dgm:pt modelId="{50CE6ABC-E901-4398-B68F-E86DA5D75A2B}" type="pres">
      <dgm:prSet presAssocID="{6F02B0EF-0657-4B36-BE6D-CD3C69F04D55}" presName="horz1" presStyleCnt="0"/>
      <dgm:spPr/>
    </dgm:pt>
    <dgm:pt modelId="{A6CCD36C-18A5-40DC-AA39-C65C3EA8E50F}" type="pres">
      <dgm:prSet presAssocID="{6F02B0EF-0657-4B36-BE6D-CD3C69F04D55}" presName="tx1" presStyleLbl="revTx" presStyleIdx="1" presStyleCnt="9"/>
      <dgm:spPr/>
    </dgm:pt>
    <dgm:pt modelId="{C4441A76-A76B-4D86-AEB9-971D1B8EFEC3}" type="pres">
      <dgm:prSet presAssocID="{6F02B0EF-0657-4B36-BE6D-CD3C69F04D55}" presName="vert1" presStyleCnt="0"/>
      <dgm:spPr/>
    </dgm:pt>
    <dgm:pt modelId="{4914B1B3-762A-41DD-A086-12F247031515}" type="pres">
      <dgm:prSet presAssocID="{9CCEED52-54E3-438B-B7BA-44FE619856B7}" presName="thickLine" presStyleLbl="alignNode1" presStyleIdx="2" presStyleCnt="9"/>
      <dgm:spPr/>
    </dgm:pt>
    <dgm:pt modelId="{6281DA07-9D7F-48D4-8EBE-6811D3EB9348}" type="pres">
      <dgm:prSet presAssocID="{9CCEED52-54E3-438B-B7BA-44FE619856B7}" presName="horz1" presStyleCnt="0"/>
      <dgm:spPr/>
    </dgm:pt>
    <dgm:pt modelId="{104FBF7C-9C67-42E5-9B9D-88D7EC2EE785}" type="pres">
      <dgm:prSet presAssocID="{9CCEED52-54E3-438B-B7BA-44FE619856B7}" presName="tx1" presStyleLbl="revTx" presStyleIdx="2" presStyleCnt="9"/>
      <dgm:spPr/>
    </dgm:pt>
    <dgm:pt modelId="{1128E2C3-B891-4988-B07D-509EB4C615B3}" type="pres">
      <dgm:prSet presAssocID="{9CCEED52-54E3-438B-B7BA-44FE619856B7}" presName="vert1" presStyleCnt="0"/>
      <dgm:spPr/>
    </dgm:pt>
    <dgm:pt modelId="{088F6144-8408-4B6B-A079-C2D078BF5E7C}" type="pres">
      <dgm:prSet presAssocID="{E3754ABA-2D1B-447A-BDB1-9C9C79FA7A73}" presName="thickLine" presStyleLbl="alignNode1" presStyleIdx="3" presStyleCnt="9"/>
      <dgm:spPr/>
    </dgm:pt>
    <dgm:pt modelId="{5C349B3D-FD10-4128-98F2-12419135C4CF}" type="pres">
      <dgm:prSet presAssocID="{E3754ABA-2D1B-447A-BDB1-9C9C79FA7A73}" presName="horz1" presStyleCnt="0"/>
      <dgm:spPr/>
    </dgm:pt>
    <dgm:pt modelId="{BC764B3A-7A35-4011-B9FD-D2D8A7CD2FC4}" type="pres">
      <dgm:prSet presAssocID="{E3754ABA-2D1B-447A-BDB1-9C9C79FA7A73}" presName="tx1" presStyleLbl="revTx" presStyleIdx="3" presStyleCnt="9"/>
      <dgm:spPr/>
    </dgm:pt>
    <dgm:pt modelId="{9BFD01F6-2403-469F-847E-F92522801EFE}" type="pres">
      <dgm:prSet presAssocID="{E3754ABA-2D1B-447A-BDB1-9C9C79FA7A73}" presName="vert1" presStyleCnt="0"/>
      <dgm:spPr/>
    </dgm:pt>
    <dgm:pt modelId="{74EA2009-1C2E-49E6-98AF-905A25748569}" type="pres">
      <dgm:prSet presAssocID="{CDEC58BB-DD5B-4636-BB9C-FA11F554184F}" presName="thickLine" presStyleLbl="alignNode1" presStyleIdx="4" presStyleCnt="9"/>
      <dgm:spPr/>
    </dgm:pt>
    <dgm:pt modelId="{44C9659B-54FE-456E-826A-0187B92933E1}" type="pres">
      <dgm:prSet presAssocID="{CDEC58BB-DD5B-4636-BB9C-FA11F554184F}" presName="horz1" presStyleCnt="0"/>
      <dgm:spPr/>
    </dgm:pt>
    <dgm:pt modelId="{4D3BF991-AD05-4140-8B4D-AE24C9D356A6}" type="pres">
      <dgm:prSet presAssocID="{CDEC58BB-DD5B-4636-BB9C-FA11F554184F}" presName="tx1" presStyleLbl="revTx" presStyleIdx="4" presStyleCnt="9"/>
      <dgm:spPr/>
    </dgm:pt>
    <dgm:pt modelId="{3A383FC0-54A4-40E2-A277-63946FC4AB31}" type="pres">
      <dgm:prSet presAssocID="{CDEC58BB-DD5B-4636-BB9C-FA11F554184F}" presName="vert1" presStyleCnt="0"/>
      <dgm:spPr/>
    </dgm:pt>
    <dgm:pt modelId="{161C05D1-FCAB-42B2-BF4C-240A76233428}" type="pres">
      <dgm:prSet presAssocID="{354C8FBD-5287-4F20-B730-43E64F7A1592}" presName="thickLine" presStyleLbl="alignNode1" presStyleIdx="5" presStyleCnt="9"/>
      <dgm:spPr/>
    </dgm:pt>
    <dgm:pt modelId="{7A4B8467-5CF9-4E39-8CCA-15EA31E30B92}" type="pres">
      <dgm:prSet presAssocID="{354C8FBD-5287-4F20-B730-43E64F7A1592}" presName="horz1" presStyleCnt="0"/>
      <dgm:spPr/>
    </dgm:pt>
    <dgm:pt modelId="{4262E156-07B9-4C0E-91A9-86F2B5E99C4B}" type="pres">
      <dgm:prSet presAssocID="{354C8FBD-5287-4F20-B730-43E64F7A1592}" presName="tx1" presStyleLbl="revTx" presStyleIdx="5" presStyleCnt="9"/>
      <dgm:spPr/>
    </dgm:pt>
    <dgm:pt modelId="{E7E6D877-128C-45FE-8C85-987D1E538510}" type="pres">
      <dgm:prSet presAssocID="{354C8FBD-5287-4F20-B730-43E64F7A1592}" presName="vert1" presStyleCnt="0"/>
      <dgm:spPr/>
    </dgm:pt>
    <dgm:pt modelId="{45BC8A9D-1AF0-4CF1-8407-827F6D521009}" type="pres">
      <dgm:prSet presAssocID="{75335E30-860F-498D-834E-E9632900EDDC}" presName="thickLine" presStyleLbl="alignNode1" presStyleIdx="6" presStyleCnt="9"/>
      <dgm:spPr/>
    </dgm:pt>
    <dgm:pt modelId="{B8C6373E-81E0-4B76-A9FB-4F174C523FEB}" type="pres">
      <dgm:prSet presAssocID="{75335E30-860F-498D-834E-E9632900EDDC}" presName="horz1" presStyleCnt="0"/>
      <dgm:spPr/>
    </dgm:pt>
    <dgm:pt modelId="{85604030-0005-4FE1-8228-47E4B3E4F7A8}" type="pres">
      <dgm:prSet presAssocID="{75335E30-860F-498D-834E-E9632900EDDC}" presName="tx1" presStyleLbl="revTx" presStyleIdx="6" presStyleCnt="9"/>
      <dgm:spPr/>
    </dgm:pt>
    <dgm:pt modelId="{50297E6F-F3AE-4C24-8D47-C2B514114BC9}" type="pres">
      <dgm:prSet presAssocID="{75335E30-860F-498D-834E-E9632900EDDC}" presName="vert1" presStyleCnt="0"/>
      <dgm:spPr/>
    </dgm:pt>
    <dgm:pt modelId="{78855C0E-48FB-4831-BEDC-CB1891399095}" type="pres">
      <dgm:prSet presAssocID="{E42AFF09-FD8B-416C-8406-BE7661883759}" presName="thickLine" presStyleLbl="alignNode1" presStyleIdx="7" presStyleCnt="9"/>
      <dgm:spPr/>
    </dgm:pt>
    <dgm:pt modelId="{FAD23D37-5CDD-4B43-A0B9-E7109B6180B8}" type="pres">
      <dgm:prSet presAssocID="{E42AFF09-FD8B-416C-8406-BE7661883759}" presName="horz1" presStyleCnt="0"/>
      <dgm:spPr/>
    </dgm:pt>
    <dgm:pt modelId="{B8986893-E737-46A7-844B-9031612638C9}" type="pres">
      <dgm:prSet presAssocID="{E42AFF09-FD8B-416C-8406-BE7661883759}" presName="tx1" presStyleLbl="revTx" presStyleIdx="7" presStyleCnt="9"/>
      <dgm:spPr/>
    </dgm:pt>
    <dgm:pt modelId="{06F5C627-74E8-4616-9817-C1BA4DE1FA10}" type="pres">
      <dgm:prSet presAssocID="{E42AFF09-FD8B-416C-8406-BE7661883759}" presName="vert1" presStyleCnt="0"/>
      <dgm:spPr/>
    </dgm:pt>
    <dgm:pt modelId="{5703A827-3908-40E3-9864-07516755B298}" type="pres">
      <dgm:prSet presAssocID="{D76A2B68-4DA6-4610-8333-1C4C62536011}" presName="thickLine" presStyleLbl="alignNode1" presStyleIdx="8" presStyleCnt="9"/>
      <dgm:spPr/>
    </dgm:pt>
    <dgm:pt modelId="{8B50EEC6-44B0-4CB2-873C-D96827034091}" type="pres">
      <dgm:prSet presAssocID="{D76A2B68-4DA6-4610-8333-1C4C62536011}" presName="horz1" presStyleCnt="0"/>
      <dgm:spPr/>
    </dgm:pt>
    <dgm:pt modelId="{9C5A3675-8949-4DCF-B52F-8B50EB43FBBC}" type="pres">
      <dgm:prSet presAssocID="{D76A2B68-4DA6-4610-8333-1C4C62536011}" presName="tx1" presStyleLbl="revTx" presStyleIdx="8" presStyleCnt="9"/>
      <dgm:spPr/>
    </dgm:pt>
    <dgm:pt modelId="{B8515B5D-01CE-49DD-A75B-E3C1A838DE3D}" type="pres">
      <dgm:prSet presAssocID="{D76A2B68-4DA6-4610-8333-1C4C62536011}" presName="vert1" presStyleCnt="0"/>
      <dgm:spPr/>
    </dgm:pt>
  </dgm:ptLst>
  <dgm:cxnLst>
    <dgm:cxn modelId="{FBE5451E-F5A4-4053-98CE-863447FBAEE6}" type="presOf" srcId="{E3754ABA-2D1B-447A-BDB1-9C9C79FA7A73}" destId="{BC764B3A-7A35-4011-B9FD-D2D8A7CD2FC4}" srcOrd="0" destOrd="0" presId="urn:microsoft.com/office/officeart/2008/layout/LinedList"/>
    <dgm:cxn modelId="{84DA9723-0E06-46F6-BFC0-7AA72A9C0316}" srcId="{3C9D3136-B841-4FB9-9EB1-4D9D951DA62C}" destId="{E3754ABA-2D1B-447A-BDB1-9C9C79FA7A73}" srcOrd="3" destOrd="0" parTransId="{B8327882-9C68-4095-894B-36EDC8404E40}" sibTransId="{C0791B67-A658-454E-B3BF-0A81B7F4907E}"/>
    <dgm:cxn modelId="{F14CD625-6615-4C9A-92F6-42EDA5236E7E}" type="presOf" srcId="{3C9D3136-B841-4FB9-9EB1-4D9D951DA62C}" destId="{647BB4CF-5C04-4810-923F-D07CC701D51B}" srcOrd="0" destOrd="0" presId="urn:microsoft.com/office/officeart/2008/layout/LinedList"/>
    <dgm:cxn modelId="{7EAAE427-C39C-48AE-8A86-C0DF7102157E}" type="presOf" srcId="{354C8FBD-5287-4F20-B730-43E64F7A1592}" destId="{4262E156-07B9-4C0E-91A9-86F2B5E99C4B}" srcOrd="0" destOrd="0" presId="urn:microsoft.com/office/officeart/2008/layout/LinedList"/>
    <dgm:cxn modelId="{D5B28337-9ED8-418A-8725-262725FD3DF1}" type="presOf" srcId="{D76A2B68-4DA6-4610-8333-1C4C62536011}" destId="{9C5A3675-8949-4DCF-B52F-8B50EB43FBBC}" srcOrd="0" destOrd="0" presId="urn:microsoft.com/office/officeart/2008/layout/LinedList"/>
    <dgm:cxn modelId="{ACA1613B-FADC-46E1-8AA6-5ECB7105D20D}" srcId="{3C9D3136-B841-4FB9-9EB1-4D9D951DA62C}" destId="{D76A2B68-4DA6-4610-8333-1C4C62536011}" srcOrd="8" destOrd="0" parTransId="{2ED8A084-0619-4C65-AD95-C9A3EE86FC01}" sibTransId="{88702FE4-F30E-4E87-AF0F-0EEB7881D8AD}"/>
    <dgm:cxn modelId="{7E4C733F-8E64-44C3-9F3B-BED97B6555D1}" type="presOf" srcId="{75335E30-860F-498D-834E-E9632900EDDC}" destId="{85604030-0005-4FE1-8228-47E4B3E4F7A8}" srcOrd="0" destOrd="0" presId="urn:microsoft.com/office/officeart/2008/layout/LinedList"/>
    <dgm:cxn modelId="{212A4540-DE21-44C7-8660-561176986A6E}" srcId="{3C9D3136-B841-4FB9-9EB1-4D9D951DA62C}" destId="{354C8FBD-5287-4F20-B730-43E64F7A1592}" srcOrd="5" destOrd="0" parTransId="{5A084E07-F797-46FF-B779-DA9F1064202B}" sibTransId="{069EEC60-BB55-4572-AA01-782B4A1E33F8}"/>
    <dgm:cxn modelId="{874CD567-05D7-45C7-92D9-A6799EEC53A5}" type="presOf" srcId="{E42AFF09-FD8B-416C-8406-BE7661883759}" destId="{B8986893-E737-46A7-844B-9031612638C9}" srcOrd="0" destOrd="0" presId="urn:microsoft.com/office/officeart/2008/layout/LinedList"/>
    <dgm:cxn modelId="{15E31558-1688-40A3-BDFF-0C3D90EDBC43}" srcId="{3C9D3136-B841-4FB9-9EB1-4D9D951DA62C}" destId="{E42AFF09-FD8B-416C-8406-BE7661883759}" srcOrd="7" destOrd="0" parTransId="{7DA116CB-21B9-4256-BCAA-9BF7C2B9387F}" sibTransId="{3C6F9C2B-EDE1-4CF9-B04D-5206027CF361}"/>
    <dgm:cxn modelId="{4D6BCF8C-64B3-4512-AA1F-91A9F29D0E4C}" srcId="{3C9D3136-B841-4FB9-9EB1-4D9D951DA62C}" destId="{9CCEED52-54E3-438B-B7BA-44FE619856B7}" srcOrd="2" destOrd="0" parTransId="{89483070-9BBD-4DA7-B848-53834ACCD704}" sibTransId="{18F89234-4A22-4ED8-AF4B-FBA99DC91CFE}"/>
    <dgm:cxn modelId="{8C76E699-7B8A-480D-9E01-531B3BBCEB9D}" type="presOf" srcId="{0F4B27F0-51F2-4E4A-8270-35FD6436047B}" destId="{8331455A-5C41-47FA-B86E-AB69533499E1}" srcOrd="0" destOrd="0" presId="urn:microsoft.com/office/officeart/2008/layout/LinedList"/>
    <dgm:cxn modelId="{C0B0C1A0-0BDE-42BA-AA28-8D7BCC4ADA06}" type="presOf" srcId="{CDEC58BB-DD5B-4636-BB9C-FA11F554184F}" destId="{4D3BF991-AD05-4140-8B4D-AE24C9D356A6}" srcOrd="0" destOrd="0" presId="urn:microsoft.com/office/officeart/2008/layout/LinedList"/>
    <dgm:cxn modelId="{874B5DAA-0395-4ECC-B0C8-4E26FC30FC0F}" srcId="{3C9D3136-B841-4FB9-9EB1-4D9D951DA62C}" destId="{CDEC58BB-DD5B-4636-BB9C-FA11F554184F}" srcOrd="4" destOrd="0" parTransId="{5A7463E8-B780-4C6A-9D8B-E7246FB7AECB}" sibTransId="{92A557B1-08D5-4CE5-BEAD-21105ED4540F}"/>
    <dgm:cxn modelId="{E6C717AB-EAB6-4D57-A7BD-3123BE87229A}" type="presOf" srcId="{9CCEED52-54E3-438B-B7BA-44FE619856B7}" destId="{104FBF7C-9C67-42E5-9B9D-88D7EC2EE785}" srcOrd="0" destOrd="0" presId="urn:microsoft.com/office/officeart/2008/layout/LinedList"/>
    <dgm:cxn modelId="{75DAA0BB-0EED-4EDA-A379-650CEC5017C4}" srcId="{3C9D3136-B841-4FB9-9EB1-4D9D951DA62C}" destId="{75335E30-860F-498D-834E-E9632900EDDC}" srcOrd="6" destOrd="0" parTransId="{DE488BB4-C934-45BE-B9DF-96FA79D2A335}" sibTransId="{C6CEB922-1544-430E-9E7F-D6CEFEE4FBCD}"/>
    <dgm:cxn modelId="{E6E3D4BE-61D5-427F-8825-B59EEFE836E1}" srcId="{3C9D3136-B841-4FB9-9EB1-4D9D951DA62C}" destId="{6F02B0EF-0657-4B36-BE6D-CD3C69F04D55}" srcOrd="1" destOrd="0" parTransId="{33E8661B-27E7-4722-9F8C-3BBFC607886F}" sibTransId="{AA16DC8D-3A11-45B2-BA34-5617A928F278}"/>
    <dgm:cxn modelId="{AF3897DA-22E9-4DD1-A172-67ECB871760F}" srcId="{3C9D3136-B841-4FB9-9EB1-4D9D951DA62C}" destId="{0F4B27F0-51F2-4E4A-8270-35FD6436047B}" srcOrd="0" destOrd="0" parTransId="{7BA268DD-FD2F-4806-A7EA-CF80A3CB3C7B}" sibTransId="{6D48CAB9-9B44-4A86-9EB6-B74E6ED2A753}"/>
    <dgm:cxn modelId="{E99AE9ED-8E28-466E-BD80-7D804D3AD8BA}" type="presOf" srcId="{6F02B0EF-0657-4B36-BE6D-CD3C69F04D55}" destId="{A6CCD36C-18A5-40DC-AA39-C65C3EA8E50F}" srcOrd="0" destOrd="0" presId="urn:microsoft.com/office/officeart/2008/layout/LinedList"/>
    <dgm:cxn modelId="{1B361875-0E70-41A9-B1BD-DB4873C60AFA}" type="presParOf" srcId="{647BB4CF-5C04-4810-923F-D07CC701D51B}" destId="{9BBE1F17-3ADF-462E-A67F-B30D7E7E114D}" srcOrd="0" destOrd="0" presId="urn:microsoft.com/office/officeart/2008/layout/LinedList"/>
    <dgm:cxn modelId="{1751C6F1-6BAE-40E3-8088-01005B7D7146}" type="presParOf" srcId="{647BB4CF-5C04-4810-923F-D07CC701D51B}" destId="{3180298A-44B8-418C-9EC9-075C973C59FE}" srcOrd="1" destOrd="0" presId="urn:microsoft.com/office/officeart/2008/layout/LinedList"/>
    <dgm:cxn modelId="{6373DE7E-2E4F-416E-90A9-82812FF5819E}" type="presParOf" srcId="{3180298A-44B8-418C-9EC9-075C973C59FE}" destId="{8331455A-5C41-47FA-B86E-AB69533499E1}" srcOrd="0" destOrd="0" presId="urn:microsoft.com/office/officeart/2008/layout/LinedList"/>
    <dgm:cxn modelId="{1FEDAE7F-E725-4AAB-8731-E63E9233F7E7}" type="presParOf" srcId="{3180298A-44B8-418C-9EC9-075C973C59FE}" destId="{FAA02ACC-1BD5-4F0D-9B22-F8DE8E61590F}" srcOrd="1" destOrd="0" presId="urn:microsoft.com/office/officeart/2008/layout/LinedList"/>
    <dgm:cxn modelId="{2A1342C1-EC35-450F-B6E1-C3157C8565CF}" type="presParOf" srcId="{647BB4CF-5C04-4810-923F-D07CC701D51B}" destId="{C46E5FB5-E123-4151-AD76-49F03CDAAF34}" srcOrd="2" destOrd="0" presId="urn:microsoft.com/office/officeart/2008/layout/LinedList"/>
    <dgm:cxn modelId="{A00E6B8A-454A-4D0F-98CC-3439E4A2A8C2}" type="presParOf" srcId="{647BB4CF-5C04-4810-923F-D07CC701D51B}" destId="{50CE6ABC-E901-4398-B68F-E86DA5D75A2B}" srcOrd="3" destOrd="0" presId="urn:microsoft.com/office/officeart/2008/layout/LinedList"/>
    <dgm:cxn modelId="{CA242826-A0ED-4234-8D18-5D51F3BC82D9}" type="presParOf" srcId="{50CE6ABC-E901-4398-B68F-E86DA5D75A2B}" destId="{A6CCD36C-18A5-40DC-AA39-C65C3EA8E50F}" srcOrd="0" destOrd="0" presId="urn:microsoft.com/office/officeart/2008/layout/LinedList"/>
    <dgm:cxn modelId="{17E9F9F7-0152-446C-B10A-0B2BABDD47F2}" type="presParOf" srcId="{50CE6ABC-E901-4398-B68F-E86DA5D75A2B}" destId="{C4441A76-A76B-4D86-AEB9-971D1B8EFEC3}" srcOrd="1" destOrd="0" presId="urn:microsoft.com/office/officeart/2008/layout/LinedList"/>
    <dgm:cxn modelId="{2475FA43-5EBF-4BA1-81C1-976CBE84165E}" type="presParOf" srcId="{647BB4CF-5C04-4810-923F-D07CC701D51B}" destId="{4914B1B3-762A-41DD-A086-12F247031515}" srcOrd="4" destOrd="0" presId="urn:microsoft.com/office/officeart/2008/layout/LinedList"/>
    <dgm:cxn modelId="{351A929C-99F1-4E6C-BCCE-7D7FAAA85C6A}" type="presParOf" srcId="{647BB4CF-5C04-4810-923F-D07CC701D51B}" destId="{6281DA07-9D7F-48D4-8EBE-6811D3EB9348}" srcOrd="5" destOrd="0" presId="urn:microsoft.com/office/officeart/2008/layout/LinedList"/>
    <dgm:cxn modelId="{0FF3A016-C764-4347-99F0-E9C069BBF576}" type="presParOf" srcId="{6281DA07-9D7F-48D4-8EBE-6811D3EB9348}" destId="{104FBF7C-9C67-42E5-9B9D-88D7EC2EE785}" srcOrd="0" destOrd="0" presId="urn:microsoft.com/office/officeart/2008/layout/LinedList"/>
    <dgm:cxn modelId="{04A3904E-FDEF-4D29-91C6-DD676031B262}" type="presParOf" srcId="{6281DA07-9D7F-48D4-8EBE-6811D3EB9348}" destId="{1128E2C3-B891-4988-B07D-509EB4C615B3}" srcOrd="1" destOrd="0" presId="urn:microsoft.com/office/officeart/2008/layout/LinedList"/>
    <dgm:cxn modelId="{792B4FB6-1123-4552-B228-D5B23A711A1F}" type="presParOf" srcId="{647BB4CF-5C04-4810-923F-D07CC701D51B}" destId="{088F6144-8408-4B6B-A079-C2D078BF5E7C}" srcOrd="6" destOrd="0" presId="urn:microsoft.com/office/officeart/2008/layout/LinedList"/>
    <dgm:cxn modelId="{8C2A5DB9-204D-4AD6-970C-67FFFCDACA05}" type="presParOf" srcId="{647BB4CF-5C04-4810-923F-D07CC701D51B}" destId="{5C349B3D-FD10-4128-98F2-12419135C4CF}" srcOrd="7" destOrd="0" presId="urn:microsoft.com/office/officeart/2008/layout/LinedList"/>
    <dgm:cxn modelId="{6168B1DC-C721-4093-AAB7-42453D91C6C6}" type="presParOf" srcId="{5C349B3D-FD10-4128-98F2-12419135C4CF}" destId="{BC764B3A-7A35-4011-B9FD-D2D8A7CD2FC4}" srcOrd="0" destOrd="0" presId="urn:microsoft.com/office/officeart/2008/layout/LinedList"/>
    <dgm:cxn modelId="{1CB39387-D64D-430B-AC1B-4D6EAE5B6C97}" type="presParOf" srcId="{5C349B3D-FD10-4128-98F2-12419135C4CF}" destId="{9BFD01F6-2403-469F-847E-F92522801EFE}" srcOrd="1" destOrd="0" presId="urn:microsoft.com/office/officeart/2008/layout/LinedList"/>
    <dgm:cxn modelId="{2C60DBF0-F87F-4424-A13C-A7340190C4FF}" type="presParOf" srcId="{647BB4CF-5C04-4810-923F-D07CC701D51B}" destId="{74EA2009-1C2E-49E6-98AF-905A25748569}" srcOrd="8" destOrd="0" presId="urn:microsoft.com/office/officeart/2008/layout/LinedList"/>
    <dgm:cxn modelId="{9CD663A4-438C-409C-BC26-BD18F50583F8}" type="presParOf" srcId="{647BB4CF-5C04-4810-923F-D07CC701D51B}" destId="{44C9659B-54FE-456E-826A-0187B92933E1}" srcOrd="9" destOrd="0" presId="urn:microsoft.com/office/officeart/2008/layout/LinedList"/>
    <dgm:cxn modelId="{CC6AA47A-723D-4D16-AFAD-5D8806781F81}" type="presParOf" srcId="{44C9659B-54FE-456E-826A-0187B92933E1}" destId="{4D3BF991-AD05-4140-8B4D-AE24C9D356A6}" srcOrd="0" destOrd="0" presId="urn:microsoft.com/office/officeart/2008/layout/LinedList"/>
    <dgm:cxn modelId="{DDF66A86-1014-46D7-A67C-DE7287455EDD}" type="presParOf" srcId="{44C9659B-54FE-456E-826A-0187B92933E1}" destId="{3A383FC0-54A4-40E2-A277-63946FC4AB31}" srcOrd="1" destOrd="0" presId="urn:microsoft.com/office/officeart/2008/layout/LinedList"/>
    <dgm:cxn modelId="{BD15C6A9-A15D-4ABF-8A99-693F41A0329F}" type="presParOf" srcId="{647BB4CF-5C04-4810-923F-D07CC701D51B}" destId="{161C05D1-FCAB-42B2-BF4C-240A76233428}" srcOrd="10" destOrd="0" presId="urn:microsoft.com/office/officeart/2008/layout/LinedList"/>
    <dgm:cxn modelId="{74BE0868-9ECB-4787-9492-2316B521906C}" type="presParOf" srcId="{647BB4CF-5C04-4810-923F-D07CC701D51B}" destId="{7A4B8467-5CF9-4E39-8CCA-15EA31E30B92}" srcOrd="11" destOrd="0" presId="urn:microsoft.com/office/officeart/2008/layout/LinedList"/>
    <dgm:cxn modelId="{1FAF3E5F-A724-4FAC-8806-E99D13C34951}" type="presParOf" srcId="{7A4B8467-5CF9-4E39-8CCA-15EA31E30B92}" destId="{4262E156-07B9-4C0E-91A9-86F2B5E99C4B}" srcOrd="0" destOrd="0" presId="urn:microsoft.com/office/officeart/2008/layout/LinedList"/>
    <dgm:cxn modelId="{F49883AA-FA19-496C-B079-889B95C04653}" type="presParOf" srcId="{7A4B8467-5CF9-4E39-8CCA-15EA31E30B92}" destId="{E7E6D877-128C-45FE-8C85-987D1E538510}" srcOrd="1" destOrd="0" presId="urn:microsoft.com/office/officeart/2008/layout/LinedList"/>
    <dgm:cxn modelId="{B4E3D3F6-85EB-487C-9DC5-E0B091BA0A92}" type="presParOf" srcId="{647BB4CF-5C04-4810-923F-D07CC701D51B}" destId="{45BC8A9D-1AF0-4CF1-8407-827F6D521009}" srcOrd="12" destOrd="0" presId="urn:microsoft.com/office/officeart/2008/layout/LinedList"/>
    <dgm:cxn modelId="{6EF3EE05-32DE-4679-B2C7-394910641D69}" type="presParOf" srcId="{647BB4CF-5C04-4810-923F-D07CC701D51B}" destId="{B8C6373E-81E0-4B76-A9FB-4F174C523FEB}" srcOrd="13" destOrd="0" presId="urn:microsoft.com/office/officeart/2008/layout/LinedList"/>
    <dgm:cxn modelId="{3A681607-2868-447D-85A4-3D3D83BB6D95}" type="presParOf" srcId="{B8C6373E-81E0-4B76-A9FB-4F174C523FEB}" destId="{85604030-0005-4FE1-8228-47E4B3E4F7A8}" srcOrd="0" destOrd="0" presId="urn:microsoft.com/office/officeart/2008/layout/LinedList"/>
    <dgm:cxn modelId="{8BE1745E-EF47-4A8F-8B8A-84A294F65DA9}" type="presParOf" srcId="{B8C6373E-81E0-4B76-A9FB-4F174C523FEB}" destId="{50297E6F-F3AE-4C24-8D47-C2B514114BC9}" srcOrd="1" destOrd="0" presId="urn:microsoft.com/office/officeart/2008/layout/LinedList"/>
    <dgm:cxn modelId="{C017978F-6D12-4220-84AE-56D6371B7310}" type="presParOf" srcId="{647BB4CF-5C04-4810-923F-D07CC701D51B}" destId="{78855C0E-48FB-4831-BEDC-CB1891399095}" srcOrd="14" destOrd="0" presId="urn:microsoft.com/office/officeart/2008/layout/LinedList"/>
    <dgm:cxn modelId="{FD14F543-E8D1-4183-BD01-435B73C48FCB}" type="presParOf" srcId="{647BB4CF-5C04-4810-923F-D07CC701D51B}" destId="{FAD23D37-5CDD-4B43-A0B9-E7109B6180B8}" srcOrd="15" destOrd="0" presId="urn:microsoft.com/office/officeart/2008/layout/LinedList"/>
    <dgm:cxn modelId="{4F6B8CD4-9D1C-4290-ACEE-FFC067F99130}" type="presParOf" srcId="{FAD23D37-5CDD-4B43-A0B9-E7109B6180B8}" destId="{B8986893-E737-46A7-844B-9031612638C9}" srcOrd="0" destOrd="0" presId="urn:microsoft.com/office/officeart/2008/layout/LinedList"/>
    <dgm:cxn modelId="{CA53616F-8BC9-464E-BFA5-435B5CDCA785}" type="presParOf" srcId="{FAD23D37-5CDD-4B43-A0B9-E7109B6180B8}" destId="{06F5C627-74E8-4616-9817-C1BA4DE1FA10}" srcOrd="1" destOrd="0" presId="urn:microsoft.com/office/officeart/2008/layout/LinedList"/>
    <dgm:cxn modelId="{B4B3826B-9DF5-4A4A-B3E3-7FE2812CBBC6}" type="presParOf" srcId="{647BB4CF-5C04-4810-923F-D07CC701D51B}" destId="{5703A827-3908-40E3-9864-07516755B298}" srcOrd="16" destOrd="0" presId="urn:microsoft.com/office/officeart/2008/layout/LinedList"/>
    <dgm:cxn modelId="{4CB10D8E-C31A-4F5D-915E-EE98966C7694}" type="presParOf" srcId="{647BB4CF-5C04-4810-923F-D07CC701D51B}" destId="{8B50EEC6-44B0-4CB2-873C-D96827034091}" srcOrd="17" destOrd="0" presId="urn:microsoft.com/office/officeart/2008/layout/LinedList"/>
    <dgm:cxn modelId="{2F27A043-EFAE-4C08-A36D-8DE5F9EF7D05}" type="presParOf" srcId="{8B50EEC6-44B0-4CB2-873C-D96827034091}" destId="{9C5A3675-8949-4DCF-B52F-8B50EB43FBBC}" srcOrd="0" destOrd="0" presId="urn:microsoft.com/office/officeart/2008/layout/LinedList"/>
    <dgm:cxn modelId="{CEAC3097-1274-4E5B-8999-E5D7572CF07A}" type="presParOf" srcId="{8B50EEC6-44B0-4CB2-873C-D96827034091}" destId="{B8515B5D-01CE-49DD-A75B-E3C1A838DE3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E1F17-3ADF-462E-A67F-B30D7E7E114D}">
      <dsp:nvSpPr>
        <dsp:cNvPr id="0" name=""/>
        <dsp:cNvSpPr/>
      </dsp:nvSpPr>
      <dsp:spPr>
        <a:xfrm>
          <a:off x="0" y="549"/>
          <a:ext cx="7744659"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31455A-5C41-47FA-B86E-AB69533499E1}">
      <dsp:nvSpPr>
        <dsp:cNvPr id="0" name=""/>
        <dsp:cNvSpPr/>
      </dsp:nvSpPr>
      <dsp:spPr>
        <a:xfrm>
          <a:off x="0" y="549"/>
          <a:ext cx="7744659" cy="50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Is Middle Immersion a good fit for my child?</a:t>
          </a:r>
        </a:p>
      </dsp:txBody>
      <dsp:txXfrm>
        <a:off x="0" y="549"/>
        <a:ext cx="7744659" cy="500351"/>
      </dsp:txXfrm>
    </dsp:sp>
    <dsp:sp modelId="{C46E5FB5-E123-4151-AD76-49F03CDAAF34}">
      <dsp:nvSpPr>
        <dsp:cNvPr id="0" name=""/>
        <dsp:cNvSpPr/>
      </dsp:nvSpPr>
      <dsp:spPr>
        <a:xfrm>
          <a:off x="0" y="500901"/>
          <a:ext cx="7744659"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CCD36C-18A5-40DC-AA39-C65C3EA8E50F}">
      <dsp:nvSpPr>
        <dsp:cNvPr id="0" name=""/>
        <dsp:cNvSpPr/>
      </dsp:nvSpPr>
      <dsp:spPr>
        <a:xfrm>
          <a:off x="0" y="500901"/>
          <a:ext cx="7744659" cy="50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What will the homework routine look like?</a:t>
          </a:r>
        </a:p>
      </dsp:txBody>
      <dsp:txXfrm>
        <a:off x="0" y="500901"/>
        <a:ext cx="7744659" cy="500351"/>
      </dsp:txXfrm>
    </dsp:sp>
    <dsp:sp modelId="{4914B1B3-762A-41DD-A086-12F247031515}">
      <dsp:nvSpPr>
        <dsp:cNvPr id="0" name=""/>
        <dsp:cNvSpPr/>
      </dsp:nvSpPr>
      <dsp:spPr>
        <a:xfrm>
          <a:off x="0" y="1001253"/>
          <a:ext cx="7744659"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4FBF7C-9C67-42E5-9B9D-88D7EC2EE785}">
      <dsp:nvSpPr>
        <dsp:cNvPr id="0" name=""/>
        <dsp:cNvSpPr/>
      </dsp:nvSpPr>
      <dsp:spPr>
        <a:xfrm>
          <a:off x="0" y="1001253"/>
          <a:ext cx="7744659" cy="50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What is my role as a parent of a student in the Middle Immersion Program?</a:t>
          </a:r>
        </a:p>
      </dsp:txBody>
      <dsp:txXfrm>
        <a:off x="0" y="1001253"/>
        <a:ext cx="7744659" cy="500351"/>
      </dsp:txXfrm>
    </dsp:sp>
    <dsp:sp modelId="{088F6144-8408-4B6B-A079-C2D078BF5E7C}">
      <dsp:nvSpPr>
        <dsp:cNvPr id="0" name=""/>
        <dsp:cNvSpPr/>
      </dsp:nvSpPr>
      <dsp:spPr>
        <a:xfrm>
          <a:off x="0" y="1501605"/>
          <a:ext cx="7744659"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764B3A-7A35-4011-B9FD-D2D8A7CD2FC4}">
      <dsp:nvSpPr>
        <dsp:cNvPr id="0" name=""/>
        <dsp:cNvSpPr/>
      </dsp:nvSpPr>
      <dsp:spPr>
        <a:xfrm>
          <a:off x="0" y="1501605"/>
          <a:ext cx="7744659" cy="50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What if I don't speak French?</a:t>
          </a:r>
        </a:p>
      </dsp:txBody>
      <dsp:txXfrm>
        <a:off x="0" y="1501605"/>
        <a:ext cx="7744659" cy="500351"/>
      </dsp:txXfrm>
    </dsp:sp>
    <dsp:sp modelId="{74EA2009-1C2E-49E6-98AF-905A25748569}">
      <dsp:nvSpPr>
        <dsp:cNvPr id="0" name=""/>
        <dsp:cNvSpPr/>
      </dsp:nvSpPr>
      <dsp:spPr>
        <a:xfrm>
          <a:off x="0" y="2001957"/>
          <a:ext cx="7744659"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3BF991-AD05-4140-8B4D-AE24C9D356A6}">
      <dsp:nvSpPr>
        <dsp:cNvPr id="0" name=""/>
        <dsp:cNvSpPr/>
      </dsp:nvSpPr>
      <dsp:spPr>
        <a:xfrm>
          <a:off x="0" y="2001957"/>
          <a:ext cx="7744659" cy="50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What if my child doesn't like the program and wants to return to his/her previous school?</a:t>
          </a:r>
        </a:p>
      </dsp:txBody>
      <dsp:txXfrm>
        <a:off x="0" y="2001957"/>
        <a:ext cx="7744659" cy="500351"/>
      </dsp:txXfrm>
    </dsp:sp>
    <dsp:sp modelId="{161C05D1-FCAB-42B2-BF4C-240A76233428}">
      <dsp:nvSpPr>
        <dsp:cNvPr id="0" name=""/>
        <dsp:cNvSpPr/>
      </dsp:nvSpPr>
      <dsp:spPr>
        <a:xfrm>
          <a:off x="0" y="2502309"/>
          <a:ext cx="7744659"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62E156-07B9-4C0E-91A9-86F2B5E99C4B}">
      <dsp:nvSpPr>
        <dsp:cNvPr id="0" name=""/>
        <dsp:cNvSpPr/>
      </dsp:nvSpPr>
      <dsp:spPr>
        <a:xfrm>
          <a:off x="0" y="2502309"/>
          <a:ext cx="7744659" cy="50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What about extended absences or family travel?</a:t>
          </a:r>
        </a:p>
      </dsp:txBody>
      <dsp:txXfrm>
        <a:off x="0" y="2502309"/>
        <a:ext cx="7744659" cy="500351"/>
      </dsp:txXfrm>
    </dsp:sp>
    <dsp:sp modelId="{45BC8A9D-1AF0-4CF1-8407-827F6D521009}">
      <dsp:nvSpPr>
        <dsp:cNvPr id="0" name=""/>
        <dsp:cNvSpPr/>
      </dsp:nvSpPr>
      <dsp:spPr>
        <a:xfrm>
          <a:off x="0" y="3002661"/>
          <a:ext cx="7744659"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604030-0005-4FE1-8228-47E4B3E4F7A8}">
      <dsp:nvSpPr>
        <dsp:cNvPr id="0" name=""/>
        <dsp:cNvSpPr/>
      </dsp:nvSpPr>
      <dsp:spPr>
        <a:xfrm>
          <a:off x="0" y="3002661"/>
          <a:ext cx="7744659" cy="50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How can I be sure that my child can get his/her needs met if the teacher only speaks in French?</a:t>
          </a:r>
        </a:p>
      </dsp:txBody>
      <dsp:txXfrm>
        <a:off x="0" y="3002661"/>
        <a:ext cx="7744659" cy="500351"/>
      </dsp:txXfrm>
    </dsp:sp>
    <dsp:sp modelId="{78855C0E-48FB-4831-BEDC-CB1891399095}">
      <dsp:nvSpPr>
        <dsp:cNvPr id="0" name=""/>
        <dsp:cNvSpPr/>
      </dsp:nvSpPr>
      <dsp:spPr>
        <a:xfrm>
          <a:off x="0" y="3503013"/>
          <a:ext cx="7744659"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986893-E737-46A7-844B-9031612638C9}">
      <dsp:nvSpPr>
        <dsp:cNvPr id="0" name=""/>
        <dsp:cNvSpPr/>
      </dsp:nvSpPr>
      <dsp:spPr>
        <a:xfrm>
          <a:off x="0" y="3503013"/>
          <a:ext cx="7744659" cy="50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What are the arrangements for divisional transportation?</a:t>
          </a:r>
        </a:p>
      </dsp:txBody>
      <dsp:txXfrm>
        <a:off x="0" y="3503013"/>
        <a:ext cx="7744659" cy="500351"/>
      </dsp:txXfrm>
    </dsp:sp>
    <dsp:sp modelId="{5703A827-3908-40E3-9864-07516755B298}">
      <dsp:nvSpPr>
        <dsp:cNvPr id="0" name=""/>
        <dsp:cNvSpPr/>
      </dsp:nvSpPr>
      <dsp:spPr>
        <a:xfrm>
          <a:off x="0" y="4003365"/>
          <a:ext cx="7744659"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5A3675-8949-4DCF-B52F-8B50EB43FBBC}">
      <dsp:nvSpPr>
        <dsp:cNvPr id="0" name=""/>
        <dsp:cNvSpPr/>
      </dsp:nvSpPr>
      <dsp:spPr>
        <a:xfrm>
          <a:off x="0" y="4003365"/>
          <a:ext cx="7744659" cy="50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Is there a daycare?</a:t>
          </a:r>
        </a:p>
      </dsp:txBody>
      <dsp:txXfrm>
        <a:off x="0" y="4003365"/>
        <a:ext cx="7744659" cy="50035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B2006F2-E4F1-472A-BD2D-75840E4B2D4E}" type="datetimeFigureOut">
              <a:rPr lang="en-US" smtClean="0"/>
              <a:t>1/27/2026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64DB899-2474-465E-A29E-E3FFABF9C11A}" type="slidenum">
              <a:rPr lang="en-US" smtClean="0"/>
              <a:t>‹#›</a:t>
            </a:fld>
            <a:endParaRPr lang="en-US"/>
          </a:p>
        </p:txBody>
      </p:sp>
    </p:spTree>
    <p:extLst>
      <p:ext uri="{BB962C8B-B14F-4D97-AF65-F5344CB8AC3E}">
        <p14:creationId xmlns:p14="http://schemas.microsoft.com/office/powerpoint/2010/main" val="1209882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Jeff</a:t>
            </a:r>
            <a:endParaRPr lang="en-US"/>
          </a:p>
        </p:txBody>
      </p:sp>
      <p:sp>
        <p:nvSpPr>
          <p:cNvPr id="4" name="Slide Number Placeholder 3"/>
          <p:cNvSpPr>
            <a:spLocks noGrp="1"/>
          </p:cNvSpPr>
          <p:nvPr>
            <p:ph type="sldNum" sz="quarter" idx="5"/>
          </p:nvPr>
        </p:nvSpPr>
        <p:spPr/>
        <p:txBody>
          <a:bodyPr/>
          <a:lstStyle/>
          <a:p>
            <a:fld id="{B64DB899-2474-465E-A29E-E3FFABF9C11A}" type="slidenum">
              <a:rPr lang="en-US" smtClean="0"/>
              <a:t>1</a:t>
            </a:fld>
            <a:endParaRPr lang="en-US"/>
          </a:p>
        </p:txBody>
      </p:sp>
    </p:spTree>
    <p:extLst>
      <p:ext uri="{BB962C8B-B14F-4D97-AF65-F5344CB8AC3E}">
        <p14:creationId xmlns:p14="http://schemas.microsoft.com/office/powerpoint/2010/main" val="2178287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5253F-3BDB-1341-E677-0F194F151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F0DD9B-E829-5F40-80D1-853DB2AF94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6C0020-67C7-CEED-C6D2-FF2C9CEEC7D9}"/>
              </a:ext>
            </a:extLst>
          </p:cNvPr>
          <p:cNvSpPr>
            <a:spLocks noGrp="1"/>
          </p:cNvSpPr>
          <p:nvPr>
            <p:ph type="body" idx="1"/>
          </p:nvPr>
        </p:nvSpPr>
        <p:spPr/>
        <p:txBody>
          <a:bodyPr/>
          <a:lstStyle/>
          <a:p>
            <a:r>
              <a:rPr lang="fr-CA"/>
              <a:t>Patrice</a:t>
            </a:r>
          </a:p>
          <a:p>
            <a:endParaRPr lang="fr-CA"/>
          </a:p>
          <a:p>
            <a:r>
              <a:rPr lang="fr-CA" err="1"/>
              <a:t>Let’s</a:t>
            </a:r>
            <a:r>
              <a:rPr lang="fr-CA"/>
              <a:t> </a:t>
            </a:r>
            <a:r>
              <a:rPr lang="fr-CA" err="1"/>
              <a:t>take</a:t>
            </a:r>
            <a:r>
              <a:rPr lang="fr-CA"/>
              <a:t> a moment to </a:t>
            </a:r>
            <a:r>
              <a:rPr lang="fr-CA" err="1"/>
              <a:t>watch</a:t>
            </a:r>
            <a:r>
              <a:rPr lang="fr-CA"/>
              <a:t> </a:t>
            </a:r>
            <a:r>
              <a:rPr lang="fr-CA" err="1"/>
              <a:t>this</a:t>
            </a:r>
            <a:r>
              <a:rPr lang="fr-CA"/>
              <a:t> brief </a:t>
            </a:r>
            <a:r>
              <a:rPr lang="fr-CA" err="1"/>
              <a:t>video</a:t>
            </a:r>
            <a:r>
              <a:rPr lang="fr-CA"/>
              <a:t> </a:t>
            </a:r>
            <a:r>
              <a:rPr lang="fr-CA" err="1"/>
              <a:t>with</a:t>
            </a:r>
            <a:r>
              <a:rPr lang="fr-CA"/>
              <a:t> </a:t>
            </a:r>
            <a:r>
              <a:rPr lang="fr-CA" err="1"/>
              <a:t>testimonials</a:t>
            </a:r>
            <a:r>
              <a:rPr lang="fr-CA"/>
              <a:t> </a:t>
            </a:r>
            <a:r>
              <a:rPr lang="fr-CA" err="1"/>
              <a:t>from</a:t>
            </a:r>
            <a:r>
              <a:rPr lang="fr-CA"/>
              <a:t> middle immersion </a:t>
            </a:r>
            <a:r>
              <a:rPr lang="fr-CA" err="1"/>
              <a:t>students</a:t>
            </a:r>
            <a:r>
              <a:rPr lang="fr-CA"/>
              <a:t>.</a:t>
            </a:r>
            <a:endParaRPr lang="en-US"/>
          </a:p>
        </p:txBody>
      </p:sp>
      <p:sp>
        <p:nvSpPr>
          <p:cNvPr id="4" name="Slide Number Placeholder 3">
            <a:extLst>
              <a:ext uri="{FF2B5EF4-FFF2-40B4-BE49-F238E27FC236}">
                <a16:creationId xmlns:a16="http://schemas.microsoft.com/office/drawing/2014/main" id="{749F57CA-6A1D-F96E-7291-E112F39E3ACB}"/>
              </a:ext>
            </a:extLst>
          </p:cNvPr>
          <p:cNvSpPr>
            <a:spLocks noGrp="1"/>
          </p:cNvSpPr>
          <p:nvPr>
            <p:ph type="sldNum" sz="quarter" idx="5"/>
          </p:nvPr>
        </p:nvSpPr>
        <p:spPr/>
        <p:txBody>
          <a:bodyPr/>
          <a:lstStyle/>
          <a:p>
            <a:fld id="{B64DB899-2474-465E-A29E-E3FFABF9C11A}" type="slidenum">
              <a:rPr lang="en-US" smtClean="0"/>
              <a:t>10</a:t>
            </a:fld>
            <a:endParaRPr lang="en-US"/>
          </a:p>
        </p:txBody>
      </p:sp>
    </p:spTree>
    <p:extLst>
      <p:ext uri="{BB962C8B-B14F-4D97-AF65-F5344CB8AC3E}">
        <p14:creationId xmlns:p14="http://schemas.microsoft.com/office/powerpoint/2010/main" val="3671983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Patrice présente le parent (Mary) et sa fille (Angel) et </a:t>
            </a:r>
            <a:r>
              <a:rPr lang="fr-CA" err="1"/>
              <a:t>Jenn</a:t>
            </a:r>
            <a:r>
              <a:rPr lang="fr-CA"/>
              <a:t> présente l’élève de École Van </a:t>
            </a:r>
            <a:r>
              <a:rPr lang="fr-CA" err="1"/>
              <a:t>Belleghem</a:t>
            </a:r>
            <a:r>
              <a:rPr lang="fr-CA"/>
              <a:t>.</a:t>
            </a:r>
            <a:endParaRPr lang="en-US"/>
          </a:p>
        </p:txBody>
      </p:sp>
      <p:sp>
        <p:nvSpPr>
          <p:cNvPr id="4" name="Slide Number Placeholder 3"/>
          <p:cNvSpPr>
            <a:spLocks noGrp="1"/>
          </p:cNvSpPr>
          <p:nvPr>
            <p:ph type="sldNum" sz="quarter" idx="5"/>
          </p:nvPr>
        </p:nvSpPr>
        <p:spPr/>
        <p:txBody>
          <a:bodyPr/>
          <a:lstStyle/>
          <a:p>
            <a:fld id="{B64DB899-2474-465E-A29E-E3FFABF9C11A}" type="slidenum">
              <a:rPr lang="en-US" smtClean="0"/>
              <a:t>11</a:t>
            </a:fld>
            <a:endParaRPr lang="en-US"/>
          </a:p>
        </p:txBody>
      </p:sp>
    </p:spTree>
    <p:extLst>
      <p:ext uri="{BB962C8B-B14F-4D97-AF65-F5344CB8AC3E}">
        <p14:creationId xmlns:p14="http://schemas.microsoft.com/office/powerpoint/2010/main" val="2887710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Carole</a:t>
            </a:r>
          </a:p>
          <a:p>
            <a:pPr marL="233045" indent="-233045">
              <a:buAutoNum type="arabicPeriod"/>
            </a:pPr>
            <a:r>
              <a:rPr lang="en-US"/>
              <a:t>Some of the attributes middle or late immersion students usually possess are: – a predisposition for language learning, including strong English skills or knowledge of another language; – a strong interest to learn French; – maturity; – strong study skills and work habits; – a willingness to take risks and enjoy a challenge; – a tolerance for change and ambiguity; and – a good sense of </a:t>
            </a:r>
            <a:r>
              <a:rPr lang="en-US" err="1"/>
              <a:t>humour</a:t>
            </a:r>
            <a:r>
              <a:rPr lang="en-US"/>
              <a:t>.</a:t>
            </a:r>
            <a:endParaRPr lang="en-US">
              <a:ea typeface="Calibri"/>
              <a:cs typeface="Calibri"/>
            </a:endParaRPr>
          </a:p>
          <a:p>
            <a:pPr marL="233045" indent="-233045">
              <a:buAutoNum type="arabicPeriod"/>
            </a:pPr>
            <a:r>
              <a:rPr lang="en-US"/>
              <a:t>Practice, reviewing concepts that have already been explored in the classroom together, listening to songs, TV episodes, following recipes, reading texts that have already been taught in class or at the student’s skill level.</a:t>
            </a:r>
            <a:endParaRPr lang="en-US">
              <a:ea typeface="Calibri"/>
              <a:cs typeface="Calibri"/>
            </a:endParaRPr>
          </a:p>
          <a:p>
            <a:pPr marL="233045" indent="-233045">
              <a:buAutoNum type="arabicPeriod"/>
            </a:pPr>
            <a:r>
              <a:rPr lang="en-US"/>
              <a:t>To be supportive, to help create routines and space at home that allow for your child to complete simple homework and reading assignments, to listen to French music or to watch brief, simple French TV episodes.</a:t>
            </a:r>
            <a:endParaRPr lang="en-US">
              <a:ea typeface="Calibri"/>
              <a:cs typeface="Calibri"/>
            </a:endParaRPr>
          </a:p>
          <a:p>
            <a:pPr marL="233045" indent="-233045">
              <a:buAutoNum type="arabicPeriod"/>
            </a:pPr>
            <a:r>
              <a:rPr lang="en-US"/>
              <a:t>In general, the French immersion program is designed specifically for students whose parents do not speak French and who themselves do not already speak French.</a:t>
            </a:r>
            <a:endParaRPr lang="en-US">
              <a:ea typeface="Calibri"/>
              <a:cs typeface="Calibri"/>
            </a:endParaRPr>
          </a:p>
          <a:p>
            <a:pPr marL="233045" indent="-233045">
              <a:buAutoNum type="arabicPeriod"/>
            </a:pPr>
            <a:r>
              <a:rPr lang="en-US"/>
              <a:t>This is a very rare occurrence; our staff is here to support you and your child.</a:t>
            </a:r>
            <a:endParaRPr lang="en-US">
              <a:ea typeface="Calibri"/>
              <a:cs typeface="Calibri"/>
            </a:endParaRPr>
          </a:p>
          <a:p>
            <a:pPr marL="233045" indent="-233045">
              <a:buAutoNum type="arabicPeriod"/>
            </a:pPr>
            <a:r>
              <a:rPr lang="en-US"/>
              <a:t>Extended absences or family travel will slow the language acquisition process and require your child to work doubly hard upon their return to school to narrow the gap.</a:t>
            </a:r>
            <a:endParaRPr lang="en-US">
              <a:ea typeface="Calibri"/>
              <a:cs typeface="Calibri"/>
            </a:endParaRPr>
          </a:p>
          <a:p>
            <a:pPr marL="233045" indent="-233045">
              <a:buAutoNum type="arabicPeriod"/>
            </a:pPr>
            <a:r>
              <a:rPr lang="en-US"/>
              <a:t>The MI teaching staff, and other school staff as well, are experienced in supporting students and in gauging when the child requires specialized treatment to deal with a moment of anxiety or frustration.</a:t>
            </a:r>
            <a:endParaRPr lang="en-US">
              <a:ea typeface="Calibri"/>
              <a:cs typeface="Calibri"/>
            </a:endParaRPr>
          </a:p>
          <a:p>
            <a:pPr marL="233045" indent="-233045">
              <a:buAutoNum type="arabicPeriod"/>
            </a:pPr>
            <a:r>
              <a:rPr lang="en-US"/>
              <a:t>Divisional transportation is provided.</a:t>
            </a:r>
            <a:endParaRPr lang="en-US">
              <a:ea typeface="Calibri"/>
              <a:cs typeface="Calibri"/>
            </a:endParaRPr>
          </a:p>
          <a:p>
            <a:pPr marL="233045" indent="-233045">
              <a:buAutoNum type="arabicPeriod"/>
            </a:pPr>
            <a:r>
              <a:rPr lang="en-US"/>
              <a:t>EJR houses a separate YMCA daycare, which is not related to the school.  You may choose to add your name to the wait list.</a:t>
            </a:r>
            <a:endParaRPr lang="en-US">
              <a:ea typeface="Calibri"/>
              <a:cs typeface="Calibri"/>
            </a:endParaRPr>
          </a:p>
          <a:p>
            <a:pPr marL="233309" indent="-233309">
              <a:buAutoNum type="arabicPeriod"/>
            </a:pPr>
            <a:endParaRPr lang="en-US"/>
          </a:p>
          <a:p>
            <a:pPr marL="233309" indent="-233309">
              <a:buAutoNum type="arabicPeriod"/>
            </a:pPr>
            <a:endParaRPr lang="en-US"/>
          </a:p>
        </p:txBody>
      </p:sp>
      <p:sp>
        <p:nvSpPr>
          <p:cNvPr id="4" name="Slide Number Placeholder 3"/>
          <p:cNvSpPr>
            <a:spLocks noGrp="1"/>
          </p:cNvSpPr>
          <p:nvPr>
            <p:ph type="sldNum" sz="quarter" idx="5"/>
          </p:nvPr>
        </p:nvSpPr>
        <p:spPr/>
        <p:txBody>
          <a:bodyPr/>
          <a:lstStyle/>
          <a:p>
            <a:fld id="{B64DB899-2474-465E-A29E-E3FFABF9C11A}" type="slidenum">
              <a:rPr lang="en-US" smtClean="0"/>
              <a:t>12</a:t>
            </a:fld>
            <a:endParaRPr lang="en-US"/>
          </a:p>
        </p:txBody>
      </p:sp>
    </p:spTree>
    <p:extLst>
      <p:ext uri="{BB962C8B-B14F-4D97-AF65-F5344CB8AC3E}">
        <p14:creationId xmlns:p14="http://schemas.microsoft.com/office/powerpoint/2010/main" val="3918707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Patrice (Middle Immersion) Jenn(Late Immersion)</a:t>
            </a:r>
            <a:endParaRPr lang="en-US"/>
          </a:p>
        </p:txBody>
      </p:sp>
      <p:sp>
        <p:nvSpPr>
          <p:cNvPr id="4" name="Slide Number Placeholder 3"/>
          <p:cNvSpPr>
            <a:spLocks noGrp="1"/>
          </p:cNvSpPr>
          <p:nvPr>
            <p:ph type="sldNum" sz="quarter" idx="5"/>
          </p:nvPr>
        </p:nvSpPr>
        <p:spPr/>
        <p:txBody>
          <a:bodyPr/>
          <a:lstStyle/>
          <a:p>
            <a:fld id="{B64DB899-2474-465E-A29E-E3FFABF9C11A}" type="slidenum">
              <a:rPr lang="en-US" smtClean="0"/>
              <a:t>13</a:t>
            </a:fld>
            <a:endParaRPr lang="en-US"/>
          </a:p>
        </p:txBody>
      </p:sp>
    </p:spTree>
    <p:extLst>
      <p:ext uri="{BB962C8B-B14F-4D97-AF65-F5344CB8AC3E}">
        <p14:creationId xmlns:p14="http://schemas.microsoft.com/office/powerpoint/2010/main" val="1657704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ea typeface="Calibri"/>
                <a:cs typeface="Calibri"/>
              </a:rPr>
              <a:t>Jeff</a:t>
            </a:r>
          </a:p>
        </p:txBody>
      </p:sp>
      <p:sp>
        <p:nvSpPr>
          <p:cNvPr id="4" name="Slide Number Placeholder 3"/>
          <p:cNvSpPr>
            <a:spLocks noGrp="1"/>
          </p:cNvSpPr>
          <p:nvPr>
            <p:ph type="sldNum" sz="quarter" idx="5"/>
          </p:nvPr>
        </p:nvSpPr>
        <p:spPr/>
        <p:txBody>
          <a:bodyPr/>
          <a:lstStyle/>
          <a:p>
            <a:fld id="{B64DB899-2474-465E-A29E-E3FFABF9C11A}" type="slidenum">
              <a:rPr lang="en-US" smtClean="0"/>
              <a:t>14</a:t>
            </a:fld>
            <a:endParaRPr lang="en-US"/>
          </a:p>
        </p:txBody>
      </p:sp>
    </p:spTree>
    <p:extLst>
      <p:ext uri="{BB962C8B-B14F-4D97-AF65-F5344CB8AC3E}">
        <p14:creationId xmlns:p14="http://schemas.microsoft.com/office/powerpoint/2010/main" val="800507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ea typeface="Calibri"/>
                <a:cs typeface="Calibri"/>
              </a:rPr>
              <a:t>Jeff</a:t>
            </a:r>
          </a:p>
        </p:txBody>
      </p:sp>
      <p:sp>
        <p:nvSpPr>
          <p:cNvPr id="4" name="Slide Number Placeholder 3"/>
          <p:cNvSpPr>
            <a:spLocks noGrp="1"/>
          </p:cNvSpPr>
          <p:nvPr>
            <p:ph type="sldNum" sz="quarter" idx="5"/>
          </p:nvPr>
        </p:nvSpPr>
        <p:spPr/>
        <p:txBody>
          <a:bodyPr/>
          <a:lstStyle/>
          <a:p>
            <a:fld id="{B64DB899-2474-465E-A29E-E3FFABF9C11A}" type="slidenum">
              <a:rPr lang="en-US" smtClean="0"/>
              <a:t>15</a:t>
            </a:fld>
            <a:endParaRPr lang="en-US"/>
          </a:p>
        </p:txBody>
      </p:sp>
    </p:spTree>
    <p:extLst>
      <p:ext uri="{BB962C8B-B14F-4D97-AF65-F5344CB8AC3E}">
        <p14:creationId xmlns:p14="http://schemas.microsoft.com/office/powerpoint/2010/main" val="3089917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ea typeface="Calibri"/>
                <a:cs typeface="Calibri"/>
              </a:rPr>
              <a:t>Carole</a:t>
            </a:r>
          </a:p>
          <a:p>
            <a:endParaRPr lang="fr-CA"/>
          </a:p>
          <a:p>
            <a:r>
              <a:rPr lang="fr-CA"/>
              <a:t>You can scan </a:t>
            </a:r>
            <a:r>
              <a:rPr lang="fr-CA" err="1"/>
              <a:t>this</a:t>
            </a:r>
            <a:r>
              <a:rPr lang="fr-CA"/>
              <a:t> QR code for more information or </a:t>
            </a:r>
            <a:r>
              <a:rPr lang="fr-CA" err="1"/>
              <a:t>find</a:t>
            </a:r>
            <a:r>
              <a:rPr lang="fr-CA"/>
              <a:t> </a:t>
            </a:r>
            <a:r>
              <a:rPr lang="fr-CA" err="1"/>
              <a:t>it</a:t>
            </a:r>
            <a:r>
              <a:rPr lang="fr-CA"/>
              <a:t> on the </a:t>
            </a:r>
            <a:r>
              <a:rPr lang="fr-CA" err="1"/>
              <a:t>website</a:t>
            </a:r>
            <a:r>
              <a:rPr lang="fr-CA"/>
              <a:t>.</a:t>
            </a:r>
            <a:endParaRPr lang="fr-CA">
              <a:ea typeface="Calibri"/>
              <a:cs typeface="Calibri"/>
            </a:endParaRPr>
          </a:p>
        </p:txBody>
      </p:sp>
      <p:sp>
        <p:nvSpPr>
          <p:cNvPr id="4" name="Slide Number Placeholder 3"/>
          <p:cNvSpPr>
            <a:spLocks noGrp="1"/>
          </p:cNvSpPr>
          <p:nvPr>
            <p:ph type="sldNum" sz="quarter" idx="5"/>
          </p:nvPr>
        </p:nvSpPr>
        <p:spPr/>
        <p:txBody>
          <a:bodyPr/>
          <a:lstStyle/>
          <a:p>
            <a:fld id="{B64DB899-2474-465E-A29E-E3FFABF9C11A}" type="slidenum">
              <a:rPr lang="en-US" smtClean="0"/>
              <a:t>16</a:t>
            </a:fld>
            <a:endParaRPr lang="en-US"/>
          </a:p>
        </p:txBody>
      </p:sp>
    </p:spTree>
    <p:extLst>
      <p:ext uri="{BB962C8B-B14F-4D97-AF65-F5344CB8AC3E}">
        <p14:creationId xmlns:p14="http://schemas.microsoft.com/office/powerpoint/2010/main" val="2219689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Patrice (Date d'ouverture à confirmer). Nouveau processus à clarifier.</a:t>
            </a:r>
            <a:endParaRPr lang="en-US"/>
          </a:p>
        </p:txBody>
      </p:sp>
      <p:sp>
        <p:nvSpPr>
          <p:cNvPr id="4" name="Slide Number Placeholder 3"/>
          <p:cNvSpPr>
            <a:spLocks noGrp="1"/>
          </p:cNvSpPr>
          <p:nvPr>
            <p:ph type="sldNum" sz="quarter" idx="5"/>
          </p:nvPr>
        </p:nvSpPr>
        <p:spPr/>
        <p:txBody>
          <a:bodyPr/>
          <a:lstStyle/>
          <a:p>
            <a:fld id="{B64DB899-2474-465E-A29E-E3FFABF9C11A}" type="slidenum">
              <a:rPr lang="en-US" smtClean="0"/>
              <a:t>17</a:t>
            </a:fld>
            <a:endParaRPr lang="en-US"/>
          </a:p>
        </p:txBody>
      </p:sp>
    </p:spTree>
    <p:extLst>
      <p:ext uri="{BB962C8B-B14F-4D97-AF65-F5344CB8AC3E}">
        <p14:creationId xmlns:p14="http://schemas.microsoft.com/office/powerpoint/2010/main" val="1609488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Cam</a:t>
            </a:r>
          </a:p>
          <a:p>
            <a:r>
              <a:rPr lang="en-US"/>
              <a:t>Thank you all for your attention and engagement throughout this presentation. This evening, we've had the opportunity to delve into some the details of our program. </a:t>
            </a:r>
          </a:p>
          <a:p>
            <a:endParaRPr lang="en-US"/>
          </a:p>
          <a:p>
            <a:r>
              <a:rPr lang="en-US"/>
              <a:t>As we conclude, I want to emphasize that our program is a very successful collective endeavor that thrives on the commitment, dedication  and enthusiasm of each student. </a:t>
            </a:r>
          </a:p>
          <a:p>
            <a:endParaRPr lang="en-US"/>
          </a:p>
          <a:p>
            <a:r>
              <a:rPr lang="en-US"/>
              <a:t>I encourage you to continue the dialogue beyond this room in making your decision, but we will gladly answer any questions you may have at this time as a group or you could </a:t>
            </a:r>
            <a:r>
              <a:rPr lang="en-US" err="1"/>
              <a:t>chosoe</a:t>
            </a:r>
            <a:r>
              <a:rPr lang="en-US"/>
              <a:t> to speak to any of individually as we move to the classrooms. </a:t>
            </a:r>
          </a:p>
          <a:p>
            <a:endParaRPr lang="en-US"/>
          </a:p>
          <a:p>
            <a:endParaRPr lang="en-US"/>
          </a:p>
        </p:txBody>
      </p:sp>
      <p:sp>
        <p:nvSpPr>
          <p:cNvPr id="4" name="Slide Number Placeholder 3"/>
          <p:cNvSpPr>
            <a:spLocks noGrp="1"/>
          </p:cNvSpPr>
          <p:nvPr>
            <p:ph type="sldNum" sz="quarter" idx="5"/>
          </p:nvPr>
        </p:nvSpPr>
        <p:spPr/>
        <p:txBody>
          <a:bodyPr/>
          <a:lstStyle/>
          <a:p>
            <a:fld id="{B64DB899-2474-465E-A29E-E3FFABF9C11A}" type="slidenum">
              <a:rPr lang="en-US" smtClean="0"/>
              <a:t>18</a:t>
            </a:fld>
            <a:endParaRPr lang="en-US"/>
          </a:p>
        </p:txBody>
      </p:sp>
    </p:spTree>
    <p:extLst>
      <p:ext uri="{BB962C8B-B14F-4D97-AF65-F5344CB8AC3E}">
        <p14:creationId xmlns:p14="http://schemas.microsoft.com/office/powerpoint/2010/main" val="1901248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Jeff</a:t>
            </a:r>
          </a:p>
        </p:txBody>
      </p:sp>
      <p:sp>
        <p:nvSpPr>
          <p:cNvPr id="4" name="Slide Number Placeholder 3"/>
          <p:cNvSpPr>
            <a:spLocks noGrp="1"/>
          </p:cNvSpPr>
          <p:nvPr>
            <p:ph type="sldNum" sz="quarter" idx="5"/>
          </p:nvPr>
        </p:nvSpPr>
        <p:spPr/>
        <p:txBody>
          <a:bodyPr/>
          <a:lstStyle/>
          <a:p>
            <a:fld id="{B64DB899-2474-465E-A29E-E3FFABF9C11A}" type="slidenum">
              <a:rPr lang="en-US" smtClean="0"/>
              <a:t>2</a:t>
            </a:fld>
            <a:endParaRPr lang="en-US"/>
          </a:p>
        </p:txBody>
      </p:sp>
    </p:spTree>
    <p:extLst>
      <p:ext uri="{BB962C8B-B14F-4D97-AF65-F5344CB8AC3E}">
        <p14:creationId xmlns:p14="http://schemas.microsoft.com/office/powerpoint/2010/main" val="4185937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Chacun se présente et présente son équipe</a:t>
            </a:r>
          </a:p>
        </p:txBody>
      </p:sp>
      <p:sp>
        <p:nvSpPr>
          <p:cNvPr id="4" name="Slide Number Placeholder 3"/>
          <p:cNvSpPr>
            <a:spLocks noGrp="1"/>
          </p:cNvSpPr>
          <p:nvPr>
            <p:ph type="sldNum" sz="quarter" idx="5"/>
          </p:nvPr>
        </p:nvSpPr>
        <p:spPr/>
        <p:txBody>
          <a:bodyPr/>
          <a:lstStyle/>
          <a:p>
            <a:fld id="{B64DB899-2474-465E-A29E-E3FFABF9C11A}" type="slidenum">
              <a:rPr lang="en-US" smtClean="0"/>
              <a:t>3</a:t>
            </a:fld>
            <a:endParaRPr lang="en-US"/>
          </a:p>
        </p:txBody>
      </p:sp>
    </p:spTree>
    <p:extLst>
      <p:ext uri="{BB962C8B-B14F-4D97-AF65-F5344CB8AC3E}">
        <p14:creationId xmlns:p14="http://schemas.microsoft.com/office/powerpoint/2010/main" val="1908237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Carole</a:t>
            </a:r>
            <a:endParaRPr lang="fr-CA">
              <a:ea typeface="Calibri"/>
              <a:cs typeface="Calibri"/>
            </a:endParaRPr>
          </a:p>
        </p:txBody>
      </p:sp>
      <p:sp>
        <p:nvSpPr>
          <p:cNvPr id="4" name="Slide Number Placeholder 3"/>
          <p:cNvSpPr>
            <a:spLocks noGrp="1"/>
          </p:cNvSpPr>
          <p:nvPr>
            <p:ph type="sldNum" sz="quarter" idx="5"/>
          </p:nvPr>
        </p:nvSpPr>
        <p:spPr/>
        <p:txBody>
          <a:bodyPr/>
          <a:lstStyle/>
          <a:p>
            <a:fld id="{B64DB899-2474-465E-A29E-E3FFABF9C11A}" type="slidenum">
              <a:rPr lang="en-US" smtClean="0"/>
              <a:t>4</a:t>
            </a:fld>
            <a:endParaRPr lang="en-US"/>
          </a:p>
        </p:txBody>
      </p:sp>
    </p:spTree>
    <p:extLst>
      <p:ext uri="{BB962C8B-B14F-4D97-AF65-F5344CB8AC3E}">
        <p14:creationId xmlns:p14="http://schemas.microsoft.com/office/powerpoint/2010/main" val="3333678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Cam</a:t>
            </a:r>
            <a:endParaRPr lang="en-US"/>
          </a:p>
        </p:txBody>
      </p:sp>
      <p:sp>
        <p:nvSpPr>
          <p:cNvPr id="4" name="Slide Number Placeholder 3"/>
          <p:cNvSpPr>
            <a:spLocks noGrp="1"/>
          </p:cNvSpPr>
          <p:nvPr>
            <p:ph type="sldNum" sz="quarter" idx="5"/>
          </p:nvPr>
        </p:nvSpPr>
        <p:spPr/>
        <p:txBody>
          <a:bodyPr/>
          <a:lstStyle/>
          <a:p>
            <a:fld id="{B64DB899-2474-465E-A29E-E3FFABF9C11A}" type="slidenum">
              <a:rPr lang="en-US" smtClean="0"/>
              <a:t>5</a:t>
            </a:fld>
            <a:endParaRPr lang="en-US"/>
          </a:p>
        </p:txBody>
      </p:sp>
    </p:spTree>
    <p:extLst>
      <p:ext uri="{BB962C8B-B14F-4D97-AF65-F5344CB8AC3E}">
        <p14:creationId xmlns:p14="http://schemas.microsoft.com/office/powerpoint/2010/main" val="2526284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Melody </a:t>
            </a:r>
          </a:p>
          <a:p>
            <a:pPr marL="0" marR="0">
              <a:spcBef>
                <a:spcPts val="0"/>
              </a:spcBef>
              <a:spcAft>
                <a:spcPts val="0"/>
              </a:spcAft>
            </a:pPr>
            <a:r>
              <a:rPr lang="en-US" sz="1800">
                <a:solidFill>
                  <a:srgbClr val="000000"/>
                </a:solidFill>
                <a:effectLst/>
                <a:latin typeface="inherit"/>
                <a:ea typeface="Calibri"/>
              </a:rPr>
              <a:t>sound and vocabulary acquisition;</a:t>
            </a:r>
            <a:endParaRPr lang="en-US" sz="1800">
              <a:effectLst/>
              <a:latin typeface="Calibri"/>
              <a:ea typeface="Calibri"/>
            </a:endParaRPr>
          </a:p>
          <a:p>
            <a:pPr marL="0" marR="0"/>
            <a:r>
              <a:rPr lang="en-US" sz="1800">
                <a:solidFill>
                  <a:srgbClr val="000000"/>
                </a:solidFill>
                <a:effectLst/>
                <a:latin typeface="inherit"/>
                <a:ea typeface="Calibri"/>
              </a:rPr>
              <a:t>language development and fluency in speaking and listening;</a:t>
            </a:r>
            <a:endParaRPr lang="en-US" sz="1800">
              <a:effectLst/>
              <a:latin typeface="Calibri"/>
              <a:ea typeface="Calibri"/>
            </a:endParaRPr>
          </a:p>
          <a:p>
            <a:pPr marL="0" marR="0"/>
            <a:r>
              <a:rPr lang="en-US" sz="1800">
                <a:solidFill>
                  <a:srgbClr val="000000"/>
                </a:solidFill>
                <a:effectLst/>
                <a:latin typeface="inherit"/>
                <a:ea typeface="Calibri"/>
              </a:rPr>
              <a:t>first stages and development of literacy (reading and writing) in French;</a:t>
            </a:r>
            <a:endParaRPr lang="en-US" sz="1800">
              <a:effectLst/>
              <a:latin typeface="Calibri"/>
              <a:ea typeface="Calibri"/>
            </a:endParaRPr>
          </a:p>
          <a:p>
            <a:pPr marL="0" marR="0"/>
            <a:r>
              <a:rPr lang="en-US" sz="1800">
                <a:solidFill>
                  <a:srgbClr val="000000"/>
                </a:solidFill>
                <a:effectLst/>
                <a:latin typeface="inherit"/>
                <a:ea typeface="Calibri"/>
              </a:rPr>
              <a:t>MI students have physical education, music and recess like all other students in the school and that all classes are conducted in French;</a:t>
            </a:r>
            <a:endParaRPr lang="en-US" sz="1800">
              <a:effectLst/>
              <a:latin typeface="Calibri"/>
              <a:ea typeface="Calibri"/>
            </a:endParaRPr>
          </a:p>
          <a:p>
            <a:pPr marL="0" marR="0"/>
            <a:r>
              <a:rPr lang="en-US" sz="1800">
                <a:solidFill>
                  <a:srgbClr val="000000"/>
                </a:solidFill>
                <a:effectLst/>
                <a:latin typeface="inherit"/>
                <a:ea typeface="Calibri"/>
              </a:rPr>
              <a:t>Mathematics vocabulary and fundamentals until December such as place value, addition and subtraction;</a:t>
            </a:r>
            <a:endParaRPr lang="en-US" sz="1800">
              <a:effectLst/>
              <a:latin typeface="Calibri"/>
              <a:ea typeface="Calibri"/>
            </a:endParaRPr>
          </a:p>
          <a:p>
            <a:pPr marL="0" marR="0"/>
            <a:r>
              <a:rPr lang="en-US" sz="1800">
                <a:solidFill>
                  <a:srgbClr val="000000"/>
                </a:solidFill>
                <a:effectLst/>
                <a:latin typeface="inherit"/>
                <a:ea typeface="Calibri"/>
              </a:rPr>
              <a:t>Grade 4 Math curriculum, Social Studies and Science are implemented after winter break once students are feeling more confident with the French language;</a:t>
            </a:r>
            <a:endParaRPr lang="en-US" sz="1800">
              <a:effectLst/>
              <a:latin typeface="Calibri"/>
              <a:ea typeface="Calibri"/>
            </a:endParaRPr>
          </a:p>
          <a:p>
            <a:pPr marL="0" marR="0">
              <a:spcBef>
                <a:spcPts val="0"/>
              </a:spcBef>
              <a:spcAft>
                <a:spcPts val="0"/>
              </a:spcAft>
            </a:pPr>
            <a:r>
              <a:rPr lang="en-US" sz="1800">
                <a:solidFill>
                  <a:srgbClr val="000000"/>
                </a:solidFill>
                <a:effectLst/>
                <a:latin typeface="inherit"/>
                <a:ea typeface="Calibri"/>
              </a:rPr>
              <a:t>There is no formal English taught during this school year.</a:t>
            </a:r>
            <a:endParaRPr lang="en-US" sz="1800">
              <a:effectLst/>
              <a:latin typeface="Calibri"/>
              <a:ea typeface="Calibri"/>
            </a:endParaRPr>
          </a:p>
          <a:p>
            <a:endParaRPr lang="en-US"/>
          </a:p>
        </p:txBody>
      </p:sp>
      <p:sp>
        <p:nvSpPr>
          <p:cNvPr id="4" name="Slide Number Placeholder 3"/>
          <p:cNvSpPr>
            <a:spLocks noGrp="1"/>
          </p:cNvSpPr>
          <p:nvPr>
            <p:ph type="sldNum" sz="quarter" idx="5"/>
          </p:nvPr>
        </p:nvSpPr>
        <p:spPr/>
        <p:txBody>
          <a:bodyPr/>
          <a:lstStyle/>
          <a:p>
            <a:fld id="{B64DB899-2474-465E-A29E-E3FFABF9C11A}" type="slidenum">
              <a:rPr lang="en-US" smtClean="0"/>
              <a:t>6</a:t>
            </a:fld>
            <a:endParaRPr lang="en-US"/>
          </a:p>
        </p:txBody>
      </p:sp>
    </p:spTree>
    <p:extLst>
      <p:ext uri="{BB962C8B-B14F-4D97-AF65-F5344CB8AC3E}">
        <p14:creationId xmlns:p14="http://schemas.microsoft.com/office/powerpoint/2010/main" val="2902135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err="1">
                <a:ea typeface="Calibri"/>
                <a:cs typeface="Calibri"/>
              </a:rPr>
              <a:t>Charla</a:t>
            </a:r>
          </a:p>
          <a:p>
            <a:endParaRPr lang="fr-CA">
              <a:ea typeface="Calibri"/>
              <a:cs typeface="Calibri"/>
            </a:endParaRPr>
          </a:p>
          <a:p>
            <a:endParaRPr lang="fr-CA">
              <a:ea typeface="Calibri"/>
              <a:cs typeface="Calibri"/>
            </a:endParaRPr>
          </a:p>
          <a:p>
            <a:endParaRPr lang="fr-CA">
              <a:ea typeface="Calibri"/>
              <a:cs typeface="Calibri"/>
            </a:endParaRPr>
          </a:p>
        </p:txBody>
      </p:sp>
      <p:sp>
        <p:nvSpPr>
          <p:cNvPr id="4" name="Slide Number Placeholder 3"/>
          <p:cNvSpPr>
            <a:spLocks noGrp="1"/>
          </p:cNvSpPr>
          <p:nvPr>
            <p:ph type="sldNum" sz="quarter" idx="5"/>
          </p:nvPr>
        </p:nvSpPr>
        <p:spPr/>
        <p:txBody>
          <a:bodyPr/>
          <a:lstStyle/>
          <a:p>
            <a:fld id="{B64DB899-2474-465E-A29E-E3FFABF9C11A}" type="slidenum">
              <a:rPr lang="en-US" smtClean="0"/>
              <a:t>7</a:t>
            </a:fld>
            <a:endParaRPr lang="en-US"/>
          </a:p>
        </p:txBody>
      </p:sp>
    </p:spTree>
    <p:extLst>
      <p:ext uri="{BB962C8B-B14F-4D97-AF65-F5344CB8AC3E}">
        <p14:creationId xmlns:p14="http://schemas.microsoft.com/office/powerpoint/2010/main" val="2399184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Stephanie et Ally</a:t>
            </a:r>
          </a:p>
        </p:txBody>
      </p:sp>
      <p:sp>
        <p:nvSpPr>
          <p:cNvPr id="4" name="Slide Number Placeholder 3"/>
          <p:cNvSpPr>
            <a:spLocks noGrp="1"/>
          </p:cNvSpPr>
          <p:nvPr>
            <p:ph type="sldNum" sz="quarter" idx="5"/>
          </p:nvPr>
        </p:nvSpPr>
        <p:spPr/>
        <p:txBody>
          <a:bodyPr/>
          <a:lstStyle/>
          <a:p>
            <a:fld id="{B64DB899-2474-465E-A29E-E3FFABF9C11A}" type="slidenum">
              <a:rPr lang="en-US" smtClean="0"/>
              <a:t>8</a:t>
            </a:fld>
            <a:endParaRPr lang="en-US"/>
          </a:p>
        </p:txBody>
      </p:sp>
    </p:spTree>
    <p:extLst>
      <p:ext uri="{BB962C8B-B14F-4D97-AF65-F5344CB8AC3E}">
        <p14:creationId xmlns:p14="http://schemas.microsoft.com/office/powerpoint/2010/main" val="705399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err="1">
                <a:ea typeface="Calibri"/>
                <a:cs typeface="Calibri"/>
              </a:rPr>
              <a:t>Jenn</a:t>
            </a:r>
            <a:r>
              <a:rPr lang="fr-CA">
                <a:ea typeface="Calibri"/>
                <a:cs typeface="Calibri"/>
              </a:rPr>
              <a:t>/Evelyn</a:t>
            </a:r>
          </a:p>
        </p:txBody>
      </p:sp>
      <p:sp>
        <p:nvSpPr>
          <p:cNvPr id="4" name="Slide Number Placeholder 3"/>
          <p:cNvSpPr>
            <a:spLocks noGrp="1"/>
          </p:cNvSpPr>
          <p:nvPr>
            <p:ph type="sldNum" sz="quarter" idx="5"/>
          </p:nvPr>
        </p:nvSpPr>
        <p:spPr/>
        <p:txBody>
          <a:bodyPr/>
          <a:lstStyle/>
          <a:p>
            <a:fld id="{B64DB899-2474-465E-A29E-E3FFABF9C11A}" type="slidenum">
              <a:rPr lang="en-US" smtClean="0"/>
              <a:t>9</a:t>
            </a:fld>
            <a:endParaRPr lang="en-US"/>
          </a:p>
        </p:txBody>
      </p:sp>
    </p:spTree>
    <p:extLst>
      <p:ext uri="{BB962C8B-B14F-4D97-AF65-F5344CB8AC3E}">
        <p14:creationId xmlns:p14="http://schemas.microsoft.com/office/powerpoint/2010/main" val="1560756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1/27/2026</a:t>
            </a:fld>
            <a:endParaRPr lang="en-US"/>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815299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D4963-E985-44C4-B8C4-FDD613B7C2F8}" type="datetime1">
              <a:rPr lang="en-US" smtClean="0"/>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81244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1/27/2026</a:t>
            </a:fld>
            <a:endParaRPr lang="en-US"/>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5381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1/27/2026</a:t>
            </a:fld>
            <a:endParaRPr lang="en-US"/>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23431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1/27/2026</a:t>
            </a:fld>
            <a:endParaRPr lang="en-US"/>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78479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FFD690-9426-415D-8B65-26881E07B2D4}" type="datetime1">
              <a:rPr lang="en-US" smtClean="0"/>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700247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C4989A-474C-40DE-95B9-011C28B71673}" type="datetime1">
              <a:rPr lang="en-US" smtClean="0"/>
              <a:t>1/27/2026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515480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DB4ED54-5B5E-4A04-93D3-5772E3CE3818}" type="datetime1">
              <a:rPr lang="en-US" smtClean="0"/>
              <a:t>1/27/2026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376470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751998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1/27/2026</a:t>
            </a:fld>
            <a:endParaRPr lang="en-US"/>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4111204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1/27/2026</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022742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1/27/2026</a:t>
            </a:fld>
            <a:endParaRPr lang="en-US"/>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1270675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1" r:id="rId6"/>
    <p:sldLayoutId id="2147483727" r:id="rId7"/>
    <p:sldLayoutId id="2147483728" r:id="rId8"/>
    <p:sldLayoutId id="2147483729" r:id="rId9"/>
    <p:sldLayoutId id="2147483730" r:id="rId10"/>
    <p:sldLayoutId id="2147483732"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8luTFwlcYn4&amp;feature=youtu.b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freebie.photography/travel/slides/trans_atlantic.htm" TargetMode="External"/><Relationship Id="rId5" Type="http://schemas.openxmlformats.org/officeDocument/2006/relationships/image" Target="../media/image9.jpeg"/><Relationship Id="rId4" Type="http://schemas.openxmlformats.org/officeDocument/2006/relationships/hyperlink" Target="https://asiamd.com/tag/service-quality/"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A6BDBF07-1A28-45F1-9EA6-1B337166D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E39B33A-95F6-4FFA-9E64-4AA8C4DC4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033" y="4020816"/>
            <a:ext cx="11293434" cy="2296120"/>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2057A4-9062-7958-1697-3AF6B036BA42}"/>
              </a:ext>
            </a:extLst>
          </p:cNvPr>
          <p:cNvSpPr>
            <a:spLocks noGrp="1"/>
          </p:cNvSpPr>
          <p:nvPr>
            <p:ph type="ctrTitle"/>
          </p:nvPr>
        </p:nvSpPr>
        <p:spPr>
          <a:xfrm>
            <a:off x="581191" y="4219575"/>
            <a:ext cx="10993549" cy="1276254"/>
          </a:xfrm>
        </p:spPr>
        <p:txBody>
          <a:bodyPr>
            <a:normAutofit/>
          </a:bodyPr>
          <a:lstStyle/>
          <a:p>
            <a:r>
              <a:rPr lang="en-US">
                <a:solidFill>
                  <a:srgbClr val="FFFFFF"/>
                </a:solidFill>
              </a:rPr>
              <a:t>Louis Riel School Division Middle and late Immersion information Evening</a:t>
            </a:r>
          </a:p>
        </p:txBody>
      </p:sp>
      <p:sp>
        <p:nvSpPr>
          <p:cNvPr id="3" name="Subtitle 2">
            <a:extLst>
              <a:ext uri="{FF2B5EF4-FFF2-40B4-BE49-F238E27FC236}">
                <a16:creationId xmlns:a16="http://schemas.microsoft.com/office/drawing/2014/main" id="{9B79BFBC-4DDE-CB65-2D9D-72DF4CAE09F3}"/>
              </a:ext>
            </a:extLst>
          </p:cNvPr>
          <p:cNvSpPr>
            <a:spLocks noGrp="1"/>
          </p:cNvSpPr>
          <p:nvPr>
            <p:ph type="subTitle" idx="1"/>
          </p:nvPr>
        </p:nvSpPr>
        <p:spPr>
          <a:xfrm>
            <a:off x="581194" y="5495830"/>
            <a:ext cx="10993546" cy="590321"/>
          </a:xfrm>
        </p:spPr>
        <p:txBody>
          <a:bodyPr>
            <a:normAutofit/>
          </a:bodyPr>
          <a:lstStyle/>
          <a:p>
            <a:pPr>
              <a:lnSpc>
                <a:spcPct val="90000"/>
              </a:lnSpc>
            </a:pPr>
            <a:endParaRPr lang="en-US" sz="1100">
              <a:solidFill>
                <a:srgbClr val="8D8F45"/>
              </a:solidFill>
            </a:endParaRPr>
          </a:p>
          <a:p>
            <a:pPr>
              <a:lnSpc>
                <a:spcPct val="90000"/>
              </a:lnSpc>
            </a:pPr>
            <a:r>
              <a:rPr lang="en-US" sz="1100">
                <a:solidFill>
                  <a:srgbClr val="8D8F45"/>
                </a:solidFill>
              </a:rPr>
              <a:t>2026</a:t>
            </a:r>
          </a:p>
          <a:p>
            <a:pPr>
              <a:lnSpc>
                <a:spcPct val="90000"/>
              </a:lnSpc>
            </a:pPr>
            <a:endParaRPr lang="en-US" sz="1100">
              <a:solidFill>
                <a:srgbClr val="8D8F45"/>
              </a:solidFill>
            </a:endParaRPr>
          </a:p>
        </p:txBody>
      </p:sp>
      <p:sp>
        <p:nvSpPr>
          <p:cNvPr id="86" name="Rectangle 85">
            <a:extLst>
              <a:ext uri="{FF2B5EF4-FFF2-40B4-BE49-F238E27FC236}">
                <a16:creationId xmlns:a16="http://schemas.microsoft.com/office/drawing/2014/main" id="{55A254D7-1D9E-488F-B8F3-2359B1A26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199"/>
            <a:ext cx="5608482" cy="94997"/>
          </a:xfrm>
          <a:prstGeom prst="rect">
            <a:avLst/>
          </a:prstGeom>
          <a:solidFill>
            <a:srgbClr val="8D8F4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8" name="Rectangle 87">
            <a:extLst>
              <a:ext uri="{FF2B5EF4-FFF2-40B4-BE49-F238E27FC236}">
                <a16:creationId xmlns:a16="http://schemas.microsoft.com/office/drawing/2014/main" id="{86A178CB-16DF-49C1-A256-0EC9C3E77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3934" y="453643"/>
            <a:ext cx="5591533" cy="985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A building with a courtyard and a group of kids&#10;&#10;AI-generated content may be incorrect.">
            <a:extLst>
              <a:ext uri="{FF2B5EF4-FFF2-40B4-BE49-F238E27FC236}">
                <a16:creationId xmlns:a16="http://schemas.microsoft.com/office/drawing/2014/main" id="{7281FD5C-4AB8-7E28-996A-D2ABD49D511A}"/>
              </a:ext>
            </a:extLst>
          </p:cNvPr>
          <p:cNvPicPr>
            <a:picLocks noChangeAspect="1"/>
          </p:cNvPicPr>
          <p:nvPr/>
        </p:nvPicPr>
        <p:blipFill>
          <a:blip r:embed="rId3"/>
          <a:srcRect l="16603" r="36171" b="-1"/>
          <a:stretch>
            <a:fillRect/>
          </a:stretch>
        </p:blipFill>
        <p:spPr>
          <a:xfrm>
            <a:off x="446529" y="636397"/>
            <a:ext cx="2753496" cy="3279644"/>
          </a:xfrm>
          <a:prstGeom prst="rect">
            <a:avLst/>
          </a:prstGeom>
        </p:spPr>
      </p:pic>
      <p:pic>
        <p:nvPicPr>
          <p:cNvPr id="5" name="Picture 4" descr="A building with a sign on the front&#10;&#10;AI-generated content may be incorrect.">
            <a:extLst>
              <a:ext uri="{FF2B5EF4-FFF2-40B4-BE49-F238E27FC236}">
                <a16:creationId xmlns:a16="http://schemas.microsoft.com/office/drawing/2014/main" id="{556F415A-724C-4F4C-30CC-21B094538F3D}"/>
              </a:ext>
            </a:extLst>
          </p:cNvPr>
          <p:cNvPicPr>
            <a:picLocks noChangeAspect="1"/>
          </p:cNvPicPr>
          <p:nvPr/>
        </p:nvPicPr>
        <p:blipFill>
          <a:blip r:embed="rId4"/>
          <a:srcRect l="31186" r="12911" b="-3"/>
          <a:stretch>
            <a:fillRect/>
          </a:stretch>
        </p:blipFill>
        <p:spPr>
          <a:xfrm>
            <a:off x="3308375" y="636397"/>
            <a:ext cx="2746641" cy="3279644"/>
          </a:xfrm>
          <a:prstGeom prst="rect">
            <a:avLst/>
          </a:prstGeom>
        </p:spPr>
      </p:pic>
      <p:pic>
        <p:nvPicPr>
          <p:cNvPr id="9" name="Picture 8">
            <a:extLst>
              <a:ext uri="{FF2B5EF4-FFF2-40B4-BE49-F238E27FC236}">
                <a16:creationId xmlns:a16="http://schemas.microsoft.com/office/drawing/2014/main" id="{66D3D33E-DB9F-7E07-5084-D6BEA62A36E6}"/>
              </a:ext>
            </a:extLst>
          </p:cNvPr>
          <p:cNvPicPr>
            <a:picLocks noChangeAspect="1"/>
          </p:cNvPicPr>
          <p:nvPr/>
        </p:nvPicPr>
        <p:blipFill>
          <a:blip r:embed="rId5">
            <a:extLst>
              <a:ext uri="{28A0092B-C50C-407E-A947-70E740481C1C}">
                <a14:useLocalDpi xmlns:a14="http://schemas.microsoft.com/office/drawing/2010/main" val="0"/>
              </a:ext>
            </a:extLst>
          </a:blip>
          <a:srcRect l="23350" r="16830" b="-1"/>
          <a:stretch>
            <a:fillRect/>
          </a:stretch>
        </p:blipFill>
        <p:spPr>
          <a:xfrm>
            <a:off x="6153934" y="636397"/>
            <a:ext cx="2746641" cy="3279644"/>
          </a:xfrm>
          <a:prstGeom prst="rect">
            <a:avLst/>
          </a:prstGeom>
        </p:spPr>
      </p:pic>
      <p:pic>
        <p:nvPicPr>
          <p:cNvPr id="6" name="Picture 5" descr="A building with a flag on the pole&#10;&#10;AI-generated content may be incorrect.">
            <a:extLst>
              <a:ext uri="{FF2B5EF4-FFF2-40B4-BE49-F238E27FC236}">
                <a16:creationId xmlns:a16="http://schemas.microsoft.com/office/drawing/2014/main" id="{1C1C7055-2B97-FC68-13F4-900B493E719D}"/>
              </a:ext>
            </a:extLst>
          </p:cNvPr>
          <p:cNvPicPr>
            <a:picLocks noChangeAspect="1"/>
          </p:cNvPicPr>
          <p:nvPr/>
        </p:nvPicPr>
        <p:blipFill>
          <a:blip r:embed="rId6"/>
          <a:srcRect l="7708" r="27175" b="-5"/>
          <a:stretch>
            <a:fillRect/>
          </a:stretch>
        </p:blipFill>
        <p:spPr>
          <a:xfrm>
            <a:off x="8999498" y="636397"/>
            <a:ext cx="2746641" cy="3279644"/>
          </a:xfrm>
          <a:prstGeom prst="rect">
            <a:avLst/>
          </a:prstGeom>
        </p:spPr>
      </p:pic>
    </p:spTree>
    <p:extLst>
      <p:ext uri="{BB962C8B-B14F-4D97-AF65-F5344CB8AC3E}">
        <p14:creationId xmlns:p14="http://schemas.microsoft.com/office/powerpoint/2010/main" val="97862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4B665-856D-1263-373C-6D004DB215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E2ECF6-CABF-E67F-25DB-52A4F11A5A5E}"/>
              </a:ext>
            </a:extLst>
          </p:cNvPr>
          <p:cNvSpPr>
            <a:spLocks noGrp="1"/>
          </p:cNvSpPr>
          <p:nvPr>
            <p:ph type="title"/>
          </p:nvPr>
        </p:nvSpPr>
        <p:spPr>
          <a:xfrm>
            <a:off x="581193" y="782054"/>
            <a:ext cx="3421229" cy="1306462"/>
          </a:xfrm>
        </p:spPr>
        <p:txBody>
          <a:bodyPr vert="horz" lIns="91440" tIns="45720" rIns="91440" bIns="45720" rtlCol="0" anchor="b">
            <a:normAutofit/>
          </a:bodyPr>
          <a:lstStyle/>
          <a:p>
            <a:br>
              <a:rPr lang="en-US" b="0" kern="1200" cap="all">
                <a:solidFill>
                  <a:srgbClr val="FFFFFF"/>
                </a:solidFill>
                <a:latin typeface="+mj-lt"/>
                <a:ea typeface="+mj-ea"/>
                <a:cs typeface="+mj-cs"/>
              </a:rPr>
            </a:br>
            <a:endParaRPr lang="en-US" b="0" kern="1200" cap="all">
              <a:solidFill>
                <a:srgbClr val="FFFFFF"/>
              </a:solidFill>
              <a:latin typeface="+mj-lt"/>
              <a:ea typeface="+mj-ea"/>
              <a:cs typeface="+mj-cs"/>
            </a:endParaRPr>
          </a:p>
        </p:txBody>
      </p:sp>
      <p:sp>
        <p:nvSpPr>
          <p:cNvPr id="5" name="TextBox 4">
            <a:extLst>
              <a:ext uri="{FF2B5EF4-FFF2-40B4-BE49-F238E27FC236}">
                <a16:creationId xmlns:a16="http://schemas.microsoft.com/office/drawing/2014/main" id="{0E3D6AA3-B210-6F4E-0DA7-694B9543DB6B}"/>
              </a:ext>
            </a:extLst>
          </p:cNvPr>
          <p:cNvSpPr txBox="1"/>
          <p:nvPr/>
        </p:nvSpPr>
        <p:spPr>
          <a:xfrm>
            <a:off x="581192" y="2232397"/>
            <a:ext cx="3415633" cy="4024521"/>
          </a:xfrm>
          <a:prstGeom prst="rect">
            <a:avLst/>
          </a:prstGeom>
        </p:spPr>
        <p:txBody>
          <a:bodyPr vert="horz" lIns="91440" tIns="45720" rIns="91440" bIns="45720" rtlCol="0" anchor="ctr">
            <a:normAutofit/>
          </a:bodyPr>
          <a:lstStyle/>
          <a:p>
            <a:pPr defTabSz="457200">
              <a:spcBef>
                <a:spcPct val="20000"/>
              </a:spcBef>
              <a:spcAft>
                <a:spcPts val="600"/>
              </a:spcAft>
              <a:buClr>
                <a:schemeClr val="accent1"/>
              </a:buClr>
              <a:buSzPct val="92000"/>
              <a:buFont typeface="Wingdings 2" panose="05020102010507070707" pitchFamily="18" charset="2"/>
              <a:buChar char=""/>
            </a:pPr>
            <a:r>
              <a:rPr lang="en-US">
                <a:solidFill>
                  <a:srgbClr val="FFFFFF"/>
                </a:solidFill>
                <a:hlinkClick r:id="rId3"/>
              </a:rPr>
              <a:t>Middle Immersion in LRSD</a:t>
            </a:r>
            <a:r>
              <a:rPr lang="en-US">
                <a:solidFill>
                  <a:srgbClr val="FFFFFF"/>
                </a:solidFill>
              </a:rPr>
              <a:t> </a:t>
            </a:r>
          </a:p>
          <a:p>
            <a:pPr defTabSz="457200">
              <a:spcBef>
                <a:spcPct val="20000"/>
              </a:spcBef>
              <a:spcAft>
                <a:spcPts val="600"/>
              </a:spcAft>
              <a:buClr>
                <a:schemeClr val="accent1"/>
              </a:buClr>
              <a:buSzPct val="92000"/>
              <a:buFont typeface="Wingdings 2" panose="05020102010507070707" pitchFamily="18" charset="2"/>
              <a:buChar char=""/>
            </a:pPr>
            <a:endParaRPr lang="en-US">
              <a:solidFill>
                <a:srgbClr val="FFFFFF"/>
              </a:solidFill>
            </a:endParaRPr>
          </a:p>
          <a:p>
            <a:pPr defTabSz="457200">
              <a:spcBef>
                <a:spcPct val="20000"/>
              </a:spcBef>
              <a:spcAft>
                <a:spcPts val="600"/>
              </a:spcAft>
              <a:buClr>
                <a:schemeClr val="accent1"/>
              </a:buClr>
              <a:buSzPct val="92000"/>
              <a:buFont typeface="Wingdings 2" panose="05020102010507070707" pitchFamily="18" charset="2"/>
              <a:buChar char=""/>
            </a:pPr>
            <a:endParaRPr lang="en-US">
              <a:solidFill>
                <a:srgbClr val="FFFFFF"/>
              </a:solidFill>
            </a:endParaRPr>
          </a:p>
          <a:p>
            <a:pPr defTabSz="457200">
              <a:spcBef>
                <a:spcPct val="20000"/>
              </a:spcBef>
              <a:spcAft>
                <a:spcPts val="600"/>
              </a:spcAft>
              <a:buClr>
                <a:schemeClr val="accent1"/>
              </a:buClr>
              <a:buSzPct val="92000"/>
              <a:buFont typeface="Wingdings 2" panose="05020102010507070707" pitchFamily="18" charset="2"/>
              <a:buChar char=""/>
            </a:pPr>
            <a:endParaRPr lang="en-US">
              <a:solidFill>
                <a:srgbClr val="FFFFFF"/>
              </a:solidFill>
            </a:endParaRPr>
          </a:p>
          <a:p>
            <a:pPr defTabSz="457200">
              <a:spcBef>
                <a:spcPct val="20000"/>
              </a:spcBef>
              <a:spcAft>
                <a:spcPts val="600"/>
              </a:spcAft>
              <a:buClr>
                <a:schemeClr val="accent1"/>
              </a:buClr>
              <a:buSzPct val="92000"/>
              <a:buFont typeface="Wingdings 2" panose="05020102010507070707" pitchFamily="18" charset="2"/>
              <a:buChar char=""/>
            </a:pPr>
            <a:endParaRPr lang="en-US">
              <a:solidFill>
                <a:srgbClr val="FFFFFF"/>
              </a:solidFill>
            </a:endParaRPr>
          </a:p>
          <a:p>
            <a:pPr defTabSz="457200">
              <a:spcBef>
                <a:spcPct val="20000"/>
              </a:spcBef>
              <a:spcAft>
                <a:spcPts val="600"/>
              </a:spcAft>
              <a:buClr>
                <a:schemeClr val="accent1"/>
              </a:buClr>
              <a:buSzPct val="92000"/>
              <a:buFont typeface="Wingdings 2" panose="05020102010507070707" pitchFamily="18" charset="2"/>
              <a:buChar char=""/>
            </a:pPr>
            <a:endParaRPr lang="en-US">
              <a:solidFill>
                <a:srgbClr val="FFFFFF"/>
              </a:solidFill>
            </a:endParaRPr>
          </a:p>
          <a:p>
            <a:pPr defTabSz="457200">
              <a:spcBef>
                <a:spcPct val="20000"/>
              </a:spcBef>
              <a:spcAft>
                <a:spcPts val="600"/>
              </a:spcAft>
              <a:buClr>
                <a:schemeClr val="accent1"/>
              </a:buClr>
              <a:buSzPct val="92000"/>
              <a:buFont typeface="Wingdings 2" panose="05020102010507070707" pitchFamily="18" charset="2"/>
              <a:buChar char=""/>
            </a:pPr>
            <a:endParaRPr lang="en-US">
              <a:solidFill>
                <a:srgbClr val="FFFFFF"/>
              </a:solidFill>
            </a:endParaRPr>
          </a:p>
          <a:p>
            <a:pPr defTabSz="457200">
              <a:spcBef>
                <a:spcPct val="20000"/>
              </a:spcBef>
              <a:spcAft>
                <a:spcPts val="600"/>
              </a:spcAft>
              <a:buClr>
                <a:schemeClr val="accent1"/>
              </a:buClr>
              <a:buSzPct val="92000"/>
            </a:pPr>
            <a:r>
              <a:rPr lang="en-US">
                <a:solidFill>
                  <a:srgbClr val="FFFFFF"/>
                </a:solidFill>
              </a:rPr>
              <a:t> </a:t>
            </a:r>
          </a:p>
        </p:txBody>
      </p:sp>
      <p:pic>
        <p:nvPicPr>
          <p:cNvPr id="4" name="Picture 3">
            <a:extLst>
              <a:ext uri="{FF2B5EF4-FFF2-40B4-BE49-F238E27FC236}">
                <a16:creationId xmlns:a16="http://schemas.microsoft.com/office/drawing/2014/main" id="{CEAB668D-47B7-41B1-3026-810891483109}"/>
              </a:ext>
            </a:extLst>
          </p:cNvPr>
          <p:cNvPicPr>
            <a:picLocks noChangeAspect="1"/>
          </p:cNvPicPr>
          <p:nvPr/>
        </p:nvPicPr>
        <p:blipFill>
          <a:blip r:embed="rId4"/>
          <a:stretch>
            <a:fillRect/>
          </a:stretch>
        </p:blipFill>
        <p:spPr>
          <a:xfrm>
            <a:off x="4574838" y="1871318"/>
            <a:ext cx="3024390" cy="3296337"/>
          </a:xfrm>
          <a:prstGeom prst="rect">
            <a:avLst/>
          </a:prstGeom>
        </p:spPr>
      </p:pic>
      <p:pic>
        <p:nvPicPr>
          <p:cNvPr id="6" name="Picture 5">
            <a:extLst>
              <a:ext uri="{FF2B5EF4-FFF2-40B4-BE49-F238E27FC236}">
                <a16:creationId xmlns:a16="http://schemas.microsoft.com/office/drawing/2014/main" id="{DEDAB299-2175-B8A5-9600-2739515D853E}"/>
              </a:ext>
            </a:extLst>
          </p:cNvPr>
          <p:cNvPicPr>
            <a:picLocks noChangeAspect="1"/>
          </p:cNvPicPr>
          <p:nvPr/>
        </p:nvPicPr>
        <p:blipFill>
          <a:blip r:embed="rId5"/>
          <a:stretch>
            <a:fillRect/>
          </a:stretch>
        </p:blipFill>
        <p:spPr>
          <a:xfrm>
            <a:off x="8367531" y="2002794"/>
            <a:ext cx="3033384" cy="3033384"/>
          </a:xfrm>
          <a:prstGeom prst="rect">
            <a:avLst/>
          </a:prstGeom>
        </p:spPr>
      </p:pic>
    </p:spTree>
    <p:extLst>
      <p:ext uri="{BB962C8B-B14F-4D97-AF65-F5344CB8AC3E}">
        <p14:creationId xmlns:p14="http://schemas.microsoft.com/office/powerpoint/2010/main" val="2646268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4C188-2A67-3B07-3124-4EA20957895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C04D2F-1E03-D64E-8DF6-5894A3A6326A}"/>
              </a:ext>
            </a:extLst>
          </p:cNvPr>
          <p:cNvSpPr>
            <a:spLocks noGrp="1"/>
          </p:cNvSpPr>
          <p:nvPr>
            <p:ph sz="half" idx="1"/>
          </p:nvPr>
        </p:nvSpPr>
        <p:spPr>
          <a:xfrm>
            <a:off x="1065212" y="1825625"/>
            <a:ext cx="9773364" cy="3728010"/>
          </a:xfrm>
        </p:spPr>
        <p:txBody>
          <a:bodyPr>
            <a:normAutofit/>
          </a:bodyPr>
          <a:lstStyle/>
          <a:p>
            <a:pPr marL="0" indent="0">
              <a:buNone/>
            </a:pPr>
            <a:endParaRPr lang="en-CA" sz="2800" noProof="0"/>
          </a:p>
          <a:p>
            <a:pPr marL="305435" indent="-305435"/>
            <a:r>
              <a:rPr lang="en-CA" sz="2800" noProof="0"/>
              <a:t>We have the pleasure of hearing testimonials from a Grade</a:t>
            </a:r>
            <a:r>
              <a:rPr lang="en-CA" sz="2800"/>
              <a:t> 4</a:t>
            </a:r>
            <a:r>
              <a:rPr lang="en-CA" sz="2800" noProof="0"/>
              <a:t> École Henri-Bergeron parent </a:t>
            </a:r>
            <a:r>
              <a:rPr lang="en-CA" sz="2800"/>
              <a:t>accompanied by her daughter, former Middle Immersion student, </a:t>
            </a:r>
            <a:r>
              <a:rPr lang="en-CA" sz="2800" noProof="0"/>
              <a:t>along with </a:t>
            </a:r>
            <a:r>
              <a:rPr lang="en-CA" sz="2800"/>
              <a:t>a Grade 6 late immersion student from École Van </a:t>
            </a:r>
            <a:r>
              <a:rPr lang="en-CA" sz="2800" err="1"/>
              <a:t>Belleghem</a:t>
            </a:r>
            <a:r>
              <a:rPr lang="en-CA" sz="2800" noProof="0"/>
              <a:t>.</a:t>
            </a:r>
          </a:p>
          <a:p>
            <a:pPr marL="305435" indent="-305435"/>
            <a:endParaRPr lang="fr-CA" sz="2800"/>
          </a:p>
          <a:p>
            <a:pPr marL="0" indent="0">
              <a:buNone/>
            </a:pPr>
            <a:endParaRPr lang="fr-CA" sz="2800"/>
          </a:p>
        </p:txBody>
      </p:sp>
      <p:sp>
        <p:nvSpPr>
          <p:cNvPr id="5" name="Title 4">
            <a:extLst>
              <a:ext uri="{FF2B5EF4-FFF2-40B4-BE49-F238E27FC236}">
                <a16:creationId xmlns:a16="http://schemas.microsoft.com/office/drawing/2014/main" id="{AB01E569-3581-0828-735C-666BD215D66E}"/>
              </a:ext>
            </a:extLst>
          </p:cNvPr>
          <p:cNvSpPr>
            <a:spLocks noGrp="1"/>
          </p:cNvSpPr>
          <p:nvPr>
            <p:ph type="title"/>
          </p:nvPr>
        </p:nvSpPr>
        <p:spPr/>
        <p:txBody>
          <a:bodyPr/>
          <a:lstStyle/>
          <a:p>
            <a:r>
              <a:rPr lang="en-CA" noProof="0"/>
              <a:t>Family and Student testimonials</a:t>
            </a:r>
          </a:p>
        </p:txBody>
      </p:sp>
    </p:spTree>
    <p:extLst>
      <p:ext uri="{BB962C8B-B14F-4D97-AF65-F5344CB8AC3E}">
        <p14:creationId xmlns:p14="http://schemas.microsoft.com/office/powerpoint/2010/main" val="32248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04BED40-EAF7-4E55-AFF7-2CD840EBD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70E3EA-2E62-B2DD-5CFD-FFD2FE5325A1}"/>
              </a:ext>
            </a:extLst>
          </p:cNvPr>
          <p:cNvSpPr>
            <a:spLocks noGrp="1"/>
          </p:cNvSpPr>
          <p:nvPr>
            <p:ph type="title"/>
          </p:nvPr>
        </p:nvSpPr>
        <p:spPr>
          <a:xfrm>
            <a:off x="581193" y="702156"/>
            <a:ext cx="6309003" cy="1013800"/>
          </a:xfrm>
        </p:spPr>
        <p:txBody>
          <a:bodyPr>
            <a:normAutofit/>
          </a:bodyPr>
          <a:lstStyle/>
          <a:p>
            <a:r>
              <a:rPr lang="en-US" err="1">
                <a:solidFill>
                  <a:schemeClr val="tx2"/>
                </a:solidFill>
              </a:rPr>
              <a:t>FRequently</a:t>
            </a:r>
            <a:r>
              <a:rPr lang="en-US">
                <a:solidFill>
                  <a:schemeClr val="tx2"/>
                </a:solidFill>
              </a:rPr>
              <a:t> Asked Questions</a:t>
            </a:r>
            <a:br>
              <a:rPr lang="en-US">
                <a:solidFill>
                  <a:schemeClr val="tx2"/>
                </a:solidFill>
              </a:rPr>
            </a:br>
            <a:endParaRPr lang="en-US">
              <a:solidFill>
                <a:schemeClr val="tx2"/>
              </a:solidFill>
            </a:endParaRPr>
          </a:p>
        </p:txBody>
      </p:sp>
      <p:sp>
        <p:nvSpPr>
          <p:cNvPr id="11" name="Rectangle 10">
            <a:extLst>
              <a:ext uri="{FF2B5EF4-FFF2-40B4-BE49-F238E27FC236}">
                <a16:creationId xmlns:a16="http://schemas.microsoft.com/office/drawing/2014/main" id="{F367CCF1-BB1E-41CF-8499-94A870C33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13" name="Content Placeholder 2">
            <a:extLst>
              <a:ext uri="{FF2B5EF4-FFF2-40B4-BE49-F238E27FC236}">
                <a16:creationId xmlns:a16="http://schemas.microsoft.com/office/drawing/2014/main" id="{51CD082F-23E5-3175-FD3D-E008B511D2D9}"/>
              </a:ext>
            </a:extLst>
          </p:cNvPr>
          <p:cNvGraphicFramePr>
            <a:graphicFrameLocks noGrp="1"/>
          </p:cNvGraphicFramePr>
          <p:nvPr>
            <p:ph idx="1"/>
          </p:nvPr>
        </p:nvGraphicFramePr>
        <p:xfrm>
          <a:off x="581193" y="1896532"/>
          <a:ext cx="7744659" cy="4504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86FE92C3-3DC2-1DFA-F771-453DC488E961}"/>
              </a:ext>
            </a:extLst>
          </p:cNvPr>
          <p:cNvPicPr>
            <a:picLocks noChangeAspect="1"/>
          </p:cNvPicPr>
          <p:nvPr/>
        </p:nvPicPr>
        <p:blipFill rotWithShape="1">
          <a:blip r:embed="rId8"/>
          <a:srcRect l="6170" r="25723"/>
          <a:stretch/>
        </p:blipFill>
        <p:spPr>
          <a:xfrm>
            <a:off x="8537171" y="103914"/>
            <a:ext cx="3654829" cy="6650172"/>
          </a:xfrm>
          <a:prstGeom prst="rect">
            <a:avLst/>
          </a:prstGeom>
        </p:spPr>
      </p:pic>
    </p:spTree>
    <p:extLst>
      <p:ext uri="{BB962C8B-B14F-4D97-AF65-F5344CB8AC3E}">
        <p14:creationId xmlns:p14="http://schemas.microsoft.com/office/powerpoint/2010/main" val="1520830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335E1-205C-3BC4-E7B0-C8E74455CBFE}"/>
              </a:ext>
            </a:extLst>
          </p:cNvPr>
          <p:cNvSpPr>
            <a:spLocks noGrp="1"/>
          </p:cNvSpPr>
          <p:nvPr>
            <p:ph type="title"/>
          </p:nvPr>
        </p:nvSpPr>
        <p:spPr/>
        <p:txBody>
          <a:bodyPr/>
          <a:lstStyle/>
          <a:p>
            <a:r>
              <a:rPr lang="en-US"/>
              <a:t>Transition to grade 7 (From Middle Immersion) and to grade 9 (from Late </a:t>
            </a:r>
            <a:r>
              <a:rPr lang="en-US" err="1"/>
              <a:t>IMmersion</a:t>
            </a:r>
            <a:r>
              <a:rPr lang="en-US"/>
              <a:t>)</a:t>
            </a:r>
          </a:p>
        </p:txBody>
      </p:sp>
      <p:sp>
        <p:nvSpPr>
          <p:cNvPr id="3" name="Content Placeholder 2">
            <a:extLst>
              <a:ext uri="{FF2B5EF4-FFF2-40B4-BE49-F238E27FC236}">
                <a16:creationId xmlns:a16="http://schemas.microsoft.com/office/drawing/2014/main" id="{6B92760F-FCA3-DADC-B6B9-302457DF6884}"/>
              </a:ext>
            </a:extLst>
          </p:cNvPr>
          <p:cNvSpPr>
            <a:spLocks noGrp="1"/>
          </p:cNvSpPr>
          <p:nvPr>
            <p:ph idx="1"/>
          </p:nvPr>
        </p:nvSpPr>
        <p:spPr/>
        <p:txBody>
          <a:bodyPr/>
          <a:lstStyle/>
          <a:p>
            <a:pPr marL="0" indent="0">
              <a:buNone/>
            </a:pPr>
            <a:r>
              <a:rPr lang="en-US" sz="2400" b="1"/>
              <a:t>Middle Immersion: </a:t>
            </a:r>
            <a:endParaRPr lang="en-US" b="1">
              <a:latin typeface="Gill Sans MT"/>
              <a:ea typeface="Calibri"/>
              <a:cs typeface="Calibri"/>
            </a:endParaRPr>
          </a:p>
          <a:p>
            <a:pPr marL="0" indent="0">
              <a:buNone/>
            </a:pPr>
            <a:r>
              <a:rPr lang="en-US" sz="2400">
                <a:latin typeface="Calibri"/>
                <a:ea typeface="Calibri"/>
                <a:cs typeface="Calibri"/>
              </a:rPr>
              <a:t>Once students complete Gr. 6 Middle Immersion, they join Early Immersion students (those who began in KG or Gr. 1) in their catchment school.</a:t>
            </a:r>
          </a:p>
          <a:p>
            <a:pPr marL="0" indent="0">
              <a:buNone/>
            </a:pPr>
            <a:endParaRPr lang="en-US" sz="2400">
              <a:latin typeface="Calibri"/>
              <a:ea typeface="Calibri"/>
              <a:cs typeface="Calibri"/>
            </a:endParaRPr>
          </a:p>
          <a:p>
            <a:pPr marL="0" indent="0">
              <a:buNone/>
            </a:pPr>
            <a:r>
              <a:rPr lang="en-US" sz="2400" b="1">
                <a:latin typeface="Gill Sans MT"/>
                <a:ea typeface="Calibri"/>
                <a:cs typeface="Calibri"/>
              </a:rPr>
              <a:t>Late Immersion:</a:t>
            </a:r>
          </a:p>
          <a:p>
            <a:pPr marL="0" indent="0">
              <a:buNone/>
            </a:pPr>
            <a:r>
              <a:rPr lang="en-US" sz="2400">
                <a:latin typeface="Calibri"/>
                <a:ea typeface="Calibri"/>
                <a:cs typeface="Calibri"/>
              </a:rPr>
              <a:t>Once students complete Gr. 8 Late Immersion, they join the French Immersion High School of their catchment area, Collège Béliveau or Collège Jeanne-Sauvé.</a:t>
            </a:r>
          </a:p>
        </p:txBody>
      </p:sp>
    </p:spTree>
    <p:extLst>
      <p:ext uri="{BB962C8B-B14F-4D97-AF65-F5344CB8AC3E}">
        <p14:creationId xmlns:p14="http://schemas.microsoft.com/office/powerpoint/2010/main" val="4169074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city&#10;&#10;AI-generated content may be incorrect.">
            <a:extLst>
              <a:ext uri="{FF2B5EF4-FFF2-40B4-BE49-F238E27FC236}">
                <a16:creationId xmlns:a16="http://schemas.microsoft.com/office/drawing/2014/main" id="{506731B5-3E93-2E92-262B-67787A4D5EE8}"/>
              </a:ext>
            </a:extLst>
          </p:cNvPr>
          <p:cNvPicPr>
            <a:picLocks noChangeAspect="1"/>
          </p:cNvPicPr>
          <p:nvPr/>
        </p:nvPicPr>
        <p:blipFill>
          <a:blip r:embed="rId3"/>
          <a:stretch>
            <a:fillRect/>
          </a:stretch>
        </p:blipFill>
        <p:spPr>
          <a:xfrm>
            <a:off x="816355" y="389216"/>
            <a:ext cx="9450407" cy="6081623"/>
          </a:xfrm>
          <a:prstGeom prst="rect">
            <a:avLst/>
          </a:prstGeom>
        </p:spPr>
      </p:pic>
    </p:spTree>
    <p:extLst>
      <p:ext uri="{BB962C8B-B14F-4D97-AF65-F5344CB8AC3E}">
        <p14:creationId xmlns:p14="http://schemas.microsoft.com/office/powerpoint/2010/main" val="3723019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57" name="Rectangle 2056">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59" name="Rectangle 2058">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1" name="Rectangle 2060">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a:p>
            <a:endParaRPr lang="en-US"/>
          </a:p>
        </p:txBody>
      </p:sp>
      <p:sp>
        <p:nvSpPr>
          <p:cNvPr id="2" name="Title 1">
            <a:extLst>
              <a:ext uri="{FF2B5EF4-FFF2-40B4-BE49-F238E27FC236}">
                <a16:creationId xmlns:a16="http://schemas.microsoft.com/office/drawing/2014/main" id="{B2318A54-3DEE-9400-5A6D-635A6287BF1C}"/>
              </a:ext>
            </a:extLst>
          </p:cNvPr>
          <p:cNvSpPr>
            <a:spLocks noGrp="1"/>
          </p:cNvSpPr>
          <p:nvPr>
            <p:ph type="title"/>
          </p:nvPr>
        </p:nvSpPr>
        <p:spPr>
          <a:xfrm>
            <a:off x="609906" y="702156"/>
            <a:ext cx="3568661" cy="1188720"/>
          </a:xfrm>
        </p:spPr>
        <p:txBody>
          <a:bodyPr vert="horz" lIns="91440" tIns="45720" rIns="91440" bIns="45720" rtlCol="0" anchor="b">
            <a:normAutofit/>
          </a:bodyPr>
          <a:lstStyle/>
          <a:p>
            <a:r>
              <a:rPr lang="en-US" sz="2800" b="0" kern="1200" cap="all">
                <a:solidFill>
                  <a:schemeClr val="tx1">
                    <a:lumMod val="75000"/>
                    <a:lumOff val="25000"/>
                  </a:schemeClr>
                </a:solidFill>
                <a:latin typeface="+mj-lt"/>
                <a:ea typeface="+mj-ea"/>
                <a:cs typeface="+mj-cs"/>
              </a:rPr>
              <a:t>Transportation</a:t>
            </a:r>
          </a:p>
        </p:txBody>
      </p:sp>
      <p:sp>
        <p:nvSpPr>
          <p:cNvPr id="2063" name="Rectangle 2062">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426685B2-D94F-3626-960A-64B2D2F1BEA2}"/>
              </a:ext>
            </a:extLst>
          </p:cNvPr>
          <p:cNvSpPr txBox="1"/>
          <p:nvPr/>
        </p:nvSpPr>
        <p:spPr>
          <a:xfrm>
            <a:off x="379101" y="2155657"/>
            <a:ext cx="3801472" cy="394133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defTabSz="457200">
              <a:spcBef>
                <a:spcPct val="20000"/>
              </a:spcBef>
              <a:spcAft>
                <a:spcPts val="600"/>
              </a:spcAft>
              <a:buClr>
                <a:schemeClr val="accent1"/>
              </a:buClr>
              <a:buSzPct val="92000"/>
              <a:buFont typeface="Wingdings 2" panose="05020102010507070707" pitchFamily="18" charset="2"/>
              <a:buChar char=""/>
            </a:pPr>
            <a:r>
              <a:rPr lang="en-US" b="1">
                <a:solidFill>
                  <a:schemeClr val="tx1">
                    <a:lumMod val="75000"/>
                    <a:lumOff val="25000"/>
                  </a:schemeClr>
                </a:solidFill>
              </a:rPr>
              <a:t> In catchment: </a:t>
            </a:r>
          </a:p>
          <a:p>
            <a:pPr defTabSz="457200">
              <a:spcBef>
                <a:spcPct val="20000"/>
              </a:spcBef>
              <a:spcAft>
                <a:spcPts val="600"/>
              </a:spcAft>
              <a:buClr>
                <a:schemeClr val="accent1"/>
              </a:buClr>
              <a:buSzPct val="92000"/>
            </a:pPr>
            <a:r>
              <a:rPr lang="en-US">
                <a:solidFill>
                  <a:schemeClr val="tx1">
                    <a:lumMod val="75000"/>
                    <a:lumOff val="25000"/>
                  </a:schemeClr>
                </a:solidFill>
              </a:rPr>
              <a:t>Transportation provided for students in Grade 4-6 who live further than 1.6 km of the school</a:t>
            </a:r>
          </a:p>
          <a:p>
            <a:pPr marL="285750" indent="-285750" defTabSz="457200">
              <a:spcBef>
                <a:spcPct val="20000"/>
              </a:spcBef>
              <a:spcAft>
                <a:spcPts val="600"/>
              </a:spcAft>
              <a:buClr>
                <a:schemeClr val="accent1"/>
              </a:buClr>
              <a:buSzPct val="92000"/>
              <a:buFont typeface="Arial" panose="05020102010507070707" pitchFamily="18" charset="2"/>
              <a:buChar char="•"/>
            </a:pPr>
            <a:r>
              <a:rPr lang="en-US">
                <a:solidFill>
                  <a:schemeClr val="tx1">
                    <a:lumMod val="75000"/>
                    <a:lumOff val="25000"/>
                  </a:schemeClr>
                </a:solidFill>
              </a:rPr>
              <a:t>Grade 7 &amp; 8 transportation is available as a paid seat option</a:t>
            </a:r>
          </a:p>
          <a:p>
            <a:pPr defTabSz="457200">
              <a:spcBef>
                <a:spcPct val="20000"/>
              </a:spcBef>
              <a:spcAft>
                <a:spcPts val="600"/>
              </a:spcAft>
              <a:buClr>
                <a:schemeClr val="accent1"/>
              </a:buClr>
              <a:buSzPct val="92000"/>
              <a:buFont typeface="Wingdings 2" panose="05020102010507070707" pitchFamily="18" charset="2"/>
              <a:buChar char=""/>
            </a:pPr>
            <a:endParaRPr lang="en-US">
              <a:solidFill>
                <a:schemeClr val="tx1">
                  <a:lumMod val="75000"/>
                  <a:lumOff val="25000"/>
                </a:schemeClr>
              </a:solidFill>
            </a:endParaRPr>
          </a:p>
          <a:p>
            <a:pPr defTabSz="457200">
              <a:spcBef>
                <a:spcPct val="20000"/>
              </a:spcBef>
              <a:spcAft>
                <a:spcPts val="600"/>
              </a:spcAft>
              <a:buClr>
                <a:schemeClr val="accent1"/>
              </a:buClr>
              <a:buSzPct val="92000"/>
              <a:buFont typeface="Wingdings 2" panose="05020102010507070707" pitchFamily="18" charset="2"/>
              <a:buChar char=""/>
            </a:pPr>
            <a:r>
              <a:rPr lang="en-US" b="1">
                <a:solidFill>
                  <a:schemeClr val="tx1">
                    <a:lumMod val="75000"/>
                    <a:lumOff val="25000"/>
                  </a:schemeClr>
                </a:solidFill>
              </a:rPr>
              <a:t> Out of catchment:</a:t>
            </a:r>
          </a:p>
          <a:p>
            <a:pPr defTabSz="457200">
              <a:spcBef>
                <a:spcPct val="20000"/>
              </a:spcBef>
              <a:spcAft>
                <a:spcPts val="600"/>
              </a:spcAft>
              <a:buClr>
                <a:schemeClr val="accent1"/>
              </a:buClr>
              <a:buSzPct val="92000"/>
            </a:pPr>
            <a:r>
              <a:rPr lang="en-US">
                <a:solidFill>
                  <a:schemeClr val="tx1">
                    <a:lumMod val="75000"/>
                    <a:lumOff val="25000"/>
                  </a:schemeClr>
                </a:solidFill>
              </a:rPr>
              <a:t>Transportation is the responsibility of the family</a:t>
            </a:r>
          </a:p>
        </p:txBody>
      </p:sp>
      <p:pic>
        <p:nvPicPr>
          <p:cNvPr id="2050" name="Picture 2" descr="School Buses">
            <a:extLst>
              <a:ext uri="{FF2B5EF4-FFF2-40B4-BE49-F238E27FC236}">
                <a16:creationId xmlns:a16="http://schemas.microsoft.com/office/drawing/2014/main" id="{2B87E2B2-1C7C-4D92-CBF2-6D014089E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577" r="14598"/>
          <a:stretch/>
        </p:blipFill>
        <p:spPr bwMode="auto">
          <a:xfrm>
            <a:off x="4654295" y="10"/>
            <a:ext cx="75377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340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3" name="Rectangle 2072">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74" name="Rectangle 2073">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75" name="Rectangle 2074">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76" name="Rectangle 2075">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077" name="Rectangle 2076">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2078" name="Rectangle 2077">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48224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88CBAB2-CE99-1DEE-705D-67C91EBFACC9}"/>
              </a:ext>
            </a:extLst>
          </p:cNvPr>
          <p:cNvSpPr>
            <a:spLocks noGrp="1"/>
          </p:cNvSpPr>
          <p:nvPr>
            <p:ph type="title"/>
          </p:nvPr>
        </p:nvSpPr>
        <p:spPr>
          <a:xfrm>
            <a:off x="8306048" y="850791"/>
            <a:ext cx="3430616" cy="4198288"/>
          </a:xfrm>
        </p:spPr>
        <p:txBody>
          <a:bodyPr vert="horz" lIns="91440" tIns="45720" rIns="91440" bIns="45720" rtlCol="0" anchor="ctr">
            <a:normAutofit/>
          </a:bodyPr>
          <a:lstStyle/>
          <a:p>
            <a:r>
              <a:rPr lang="en-US" sz="3600">
                <a:solidFill>
                  <a:srgbClr val="FFFFFF"/>
                </a:solidFill>
              </a:rPr>
              <a:t>Brochure:</a:t>
            </a:r>
            <a:br>
              <a:rPr lang="en-US" sz="3600">
                <a:solidFill>
                  <a:srgbClr val="FFFFFF"/>
                </a:solidFill>
              </a:rPr>
            </a:br>
            <a:r>
              <a:rPr lang="en-US" altLang="en-US" sz="3600">
                <a:solidFill>
                  <a:srgbClr val="FFFFFF"/>
                </a:solidFill>
              </a:rPr>
              <a:t>Middle</a:t>
            </a:r>
            <a:r>
              <a:rPr kumimoji="0" lang="en-US" altLang="en-US" sz="3600" i="0" u="none" strike="noStrike" normalizeH="0" baseline="0">
                <a:ln>
                  <a:noFill/>
                </a:ln>
                <a:solidFill>
                  <a:srgbClr val="FFFFFF"/>
                </a:solidFill>
                <a:effectLst/>
              </a:rPr>
              <a:t> </a:t>
            </a:r>
            <a:r>
              <a:rPr lang="en-US" altLang="en-US" sz="3600">
                <a:solidFill>
                  <a:srgbClr val="FFFFFF"/>
                </a:solidFill>
              </a:rPr>
              <a:t>&amp; </a:t>
            </a:r>
            <a:r>
              <a:rPr lang="en-US" altLang="en-US" sz="3600" err="1">
                <a:solidFill>
                  <a:srgbClr val="FFFFFF"/>
                </a:solidFill>
              </a:rPr>
              <a:t>LAte</a:t>
            </a:r>
            <a:r>
              <a:rPr lang="en-US" altLang="en-US" sz="3600">
                <a:solidFill>
                  <a:srgbClr val="FFFFFF"/>
                </a:solidFill>
              </a:rPr>
              <a:t> </a:t>
            </a:r>
            <a:r>
              <a:rPr kumimoji="0" lang="en-US" altLang="en-US" sz="3600" i="0" u="none" strike="noStrike" normalizeH="0" baseline="0">
                <a:ln>
                  <a:noFill/>
                </a:ln>
                <a:solidFill>
                  <a:srgbClr val="FFFFFF"/>
                </a:solidFill>
                <a:effectLst/>
              </a:rPr>
              <a:t>Immersion </a:t>
            </a:r>
            <a:r>
              <a:rPr lang="en-US" altLang="en-US" sz="3600">
                <a:solidFill>
                  <a:srgbClr val="FFFFFF"/>
                </a:solidFill>
              </a:rPr>
              <a:t>Programs</a:t>
            </a:r>
            <a:r>
              <a:rPr kumimoji="0" lang="en-US" altLang="en-US" sz="3600" i="0" u="none" strike="noStrike" normalizeH="0" baseline="0">
                <a:ln>
                  <a:noFill/>
                </a:ln>
                <a:solidFill>
                  <a:srgbClr val="FFFFFF"/>
                </a:solidFill>
                <a:effectLst/>
              </a:rPr>
              <a:t> </a:t>
            </a:r>
            <a:br>
              <a:rPr lang="en-US" altLang="en-US" sz="3600" i="0" u="none" strike="noStrike" normalizeH="0" baseline="0">
                <a:ln>
                  <a:noFill/>
                </a:ln>
                <a:effectLst/>
              </a:rPr>
            </a:br>
            <a:endParaRPr lang="en-US" sz="3600">
              <a:solidFill>
                <a:srgbClr val="FFFFFF"/>
              </a:solidFill>
            </a:endParaRPr>
          </a:p>
        </p:txBody>
      </p:sp>
      <p:sp>
        <p:nvSpPr>
          <p:cNvPr id="2079" name="Rectangle 2078">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367338"/>
            <a:ext cx="3618828" cy="98951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Rectangle 8">
            <a:extLst>
              <a:ext uri="{FF2B5EF4-FFF2-40B4-BE49-F238E27FC236}">
                <a16:creationId xmlns:a16="http://schemas.microsoft.com/office/drawing/2014/main" id="{2B8B661F-F420-8036-6518-5391627F52BD}"/>
              </a:ext>
            </a:extLst>
          </p:cNvPr>
          <p:cNvSpPr>
            <a:spLocks noChangeArrowheads="1"/>
          </p:cNvSpPr>
          <p:nvPr/>
        </p:nvSpPr>
        <p:spPr bwMode="auto">
          <a:xfrm>
            <a:off x="914400" y="316189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descr="A qr code with black dots&#10;&#10;AI-generated content may be incorrect.">
            <a:extLst>
              <a:ext uri="{FF2B5EF4-FFF2-40B4-BE49-F238E27FC236}">
                <a16:creationId xmlns:a16="http://schemas.microsoft.com/office/drawing/2014/main" id="{4027AB25-F0B0-0CD8-EFE7-E2014E702C51}"/>
              </a:ext>
            </a:extLst>
          </p:cNvPr>
          <p:cNvPicPr>
            <a:picLocks noChangeAspect="1"/>
          </p:cNvPicPr>
          <p:nvPr/>
        </p:nvPicPr>
        <p:blipFill>
          <a:blip r:embed="rId3"/>
          <a:stretch>
            <a:fillRect/>
          </a:stretch>
        </p:blipFill>
        <p:spPr>
          <a:xfrm>
            <a:off x="1817034" y="853328"/>
            <a:ext cx="4667250" cy="4667250"/>
          </a:xfrm>
          <a:prstGeom prst="rect">
            <a:avLst/>
          </a:prstGeom>
        </p:spPr>
      </p:pic>
    </p:spTree>
    <p:extLst>
      <p:ext uri="{BB962C8B-B14F-4D97-AF65-F5344CB8AC3E}">
        <p14:creationId xmlns:p14="http://schemas.microsoft.com/office/powerpoint/2010/main" val="267178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505637"/>
            <a:ext cx="10058402" cy="582593"/>
          </a:xfrm>
        </p:spPr>
        <p:txBody>
          <a:bodyPr>
            <a:normAutofit/>
          </a:bodyPr>
          <a:lstStyle/>
          <a:p>
            <a:r>
              <a:rPr lang="fr-CA"/>
              <a:t>N</a:t>
            </a:r>
            <a:r>
              <a:rPr lang="en-US" err="1"/>
              <a:t>ext</a:t>
            </a:r>
            <a:r>
              <a:rPr lang="en-US"/>
              <a:t> steps</a:t>
            </a:r>
          </a:p>
        </p:txBody>
      </p:sp>
      <p:sp>
        <p:nvSpPr>
          <p:cNvPr id="4" name="Content Placeholder 3"/>
          <p:cNvSpPr>
            <a:spLocks noGrp="1"/>
          </p:cNvSpPr>
          <p:nvPr>
            <p:ph sz="half" idx="2"/>
          </p:nvPr>
        </p:nvSpPr>
        <p:spPr>
          <a:xfrm>
            <a:off x="935782" y="1377870"/>
            <a:ext cx="4946403" cy="5480130"/>
          </a:xfrm>
        </p:spPr>
        <p:txBody>
          <a:bodyPr vert="horz" lIns="91440" tIns="45720" rIns="91440" bIns="45720" rtlCol="0" anchor="t">
            <a:noAutofit/>
          </a:bodyPr>
          <a:lstStyle/>
          <a:p>
            <a:pPr marL="457200" indent="-457200">
              <a:buAutoNum type="arabicPeriod"/>
            </a:pPr>
            <a:r>
              <a:rPr lang="en-CA" sz="1900"/>
              <a:t>Registration is done via the LRSD website and is now open. </a:t>
            </a:r>
            <a:r>
              <a:rPr lang="en-CA" sz="1900" noProof="0"/>
              <a:t>Applications will go directly to the school. Given </a:t>
            </a:r>
            <a:r>
              <a:rPr lang="en-CA" sz="1900"/>
              <a:t>capacity constraints</a:t>
            </a:r>
            <a:r>
              <a:rPr lang="en-CA" sz="1900" noProof="0"/>
              <a:t>, submitting this registration form will not guarantee final </a:t>
            </a:r>
            <a:r>
              <a:rPr lang="en-CA" sz="1900"/>
              <a:t>enrolment</a:t>
            </a:r>
            <a:r>
              <a:rPr lang="en-CA" sz="1900" noProof="0"/>
              <a:t>. </a:t>
            </a:r>
          </a:p>
          <a:p>
            <a:pPr marL="457200" indent="-457200">
              <a:buAutoNum type="arabicPeriod"/>
            </a:pPr>
            <a:endParaRPr lang="en-CA" sz="1900" noProof="0"/>
          </a:p>
          <a:p>
            <a:pPr marL="457200" indent="-457200">
              <a:buAutoNum type="arabicPeriod"/>
            </a:pPr>
            <a:r>
              <a:rPr lang="en-CA" sz="1900" noProof="0"/>
              <a:t>Keep spreading the word to your family and friends.</a:t>
            </a:r>
          </a:p>
        </p:txBody>
      </p:sp>
      <p:pic>
        <p:nvPicPr>
          <p:cNvPr id="8" name="Picture 7">
            <a:extLst>
              <a:ext uri="{FF2B5EF4-FFF2-40B4-BE49-F238E27FC236}">
                <a16:creationId xmlns:a16="http://schemas.microsoft.com/office/drawing/2014/main" id="{25797485-B6F6-4724-98EA-1295D9E75123}"/>
              </a:ext>
            </a:extLst>
          </p:cNvPr>
          <p:cNvPicPr>
            <a:picLocks noChangeAspect="1"/>
          </p:cNvPicPr>
          <p:nvPr/>
        </p:nvPicPr>
        <p:blipFill>
          <a:blip r:embed="rId3"/>
          <a:stretch>
            <a:fillRect/>
          </a:stretch>
        </p:blipFill>
        <p:spPr>
          <a:xfrm>
            <a:off x="1303312" y="4887528"/>
            <a:ext cx="1953210" cy="1569610"/>
          </a:xfrm>
          <a:prstGeom prst="rect">
            <a:avLst/>
          </a:prstGeom>
        </p:spPr>
      </p:pic>
      <p:pic>
        <p:nvPicPr>
          <p:cNvPr id="9" name="Picture 8">
            <a:extLst>
              <a:ext uri="{FF2B5EF4-FFF2-40B4-BE49-F238E27FC236}">
                <a16:creationId xmlns:a16="http://schemas.microsoft.com/office/drawing/2014/main" id="{AD2A097C-68B5-0FCF-BA33-D497C13386A1}"/>
              </a:ext>
            </a:extLst>
          </p:cNvPr>
          <p:cNvPicPr>
            <a:picLocks noChangeAspect="1"/>
          </p:cNvPicPr>
          <p:nvPr/>
        </p:nvPicPr>
        <p:blipFill>
          <a:blip r:embed="rId4"/>
          <a:stretch>
            <a:fillRect/>
          </a:stretch>
        </p:blipFill>
        <p:spPr>
          <a:xfrm>
            <a:off x="7883090" y="1128188"/>
            <a:ext cx="3373127" cy="3373127"/>
          </a:xfrm>
          <a:prstGeom prst="rect">
            <a:avLst/>
          </a:prstGeom>
        </p:spPr>
      </p:pic>
    </p:spTree>
    <p:extLst>
      <p:ext uri="{BB962C8B-B14F-4D97-AF65-F5344CB8AC3E}">
        <p14:creationId xmlns:p14="http://schemas.microsoft.com/office/powerpoint/2010/main" val="401740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7539E646-A625-4A26-86ED-BD90EDD3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39171204-6A50-40E1-B631-84CEDFC93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C973F6-5187-412F-AACC-6E3FF8A6A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28" y="496959"/>
            <a:ext cx="1106164" cy="585973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D11AE14F-1B7E-41E6-B579-2F71D1350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856" y="496958"/>
            <a:ext cx="9961047" cy="3678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F8F12ED-BB25-7F91-84F8-1F8C80247085}"/>
              </a:ext>
            </a:extLst>
          </p:cNvPr>
          <p:cNvSpPr>
            <a:spLocks noGrp="1"/>
          </p:cNvSpPr>
          <p:nvPr>
            <p:ph type="title"/>
          </p:nvPr>
        </p:nvSpPr>
        <p:spPr>
          <a:xfrm>
            <a:off x="1893715" y="708498"/>
            <a:ext cx="7574507" cy="3330055"/>
          </a:xfrm>
        </p:spPr>
        <p:txBody>
          <a:bodyPr vert="horz" lIns="91440" tIns="45720" rIns="91440" bIns="45720" rtlCol="0" anchor="ctr">
            <a:normAutofit/>
          </a:bodyPr>
          <a:lstStyle/>
          <a:p>
            <a:r>
              <a:rPr lang="en-US" sz="6000" b="0" kern="1200" cap="all">
                <a:solidFill>
                  <a:srgbClr val="FFFFFF"/>
                </a:solidFill>
                <a:latin typeface="+mj-lt"/>
                <a:ea typeface="+mj-ea"/>
                <a:cs typeface="+mj-cs"/>
              </a:rPr>
              <a:t>Merci!</a:t>
            </a:r>
          </a:p>
        </p:txBody>
      </p:sp>
      <p:sp>
        <p:nvSpPr>
          <p:cNvPr id="22" name="Rectangle 21">
            <a:extLst>
              <a:ext uri="{FF2B5EF4-FFF2-40B4-BE49-F238E27FC236}">
                <a16:creationId xmlns:a16="http://schemas.microsoft.com/office/drawing/2014/main" id="{752BB805-F7B7-4B80-A1C5-385D4DAF7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789" y="4284212"/>
            <a:ext cx="9961115" cy="2072481"/>
          </a:xfrm>
          <a:prstGeom prst="rect">
            <a:avLst/>
          </a:prstGeom>
          <a:solidFill>
            <a:srgbClr val="6C7781">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CFE2468A-2A3C-FAD5-B8CA-5320575B64EE}"/>
              </a:ext>
            </a:extLst>
          </p:cNvPr>
          <p:cNvSpPr>
            <a:spLocks noGrp="1"/>
          </p:cNvSpPr>
          <p:nvPr>
            <p:ph idx="1"/>
          </p:nvPr>
        </p:nvSpPr>
        <p:spPr>
          <a:xfrm>
            <a:off x="1893715" y="4502576"/>
            <a:ext cx="7574507" cy="1640983"/>
          </a:xfrm>
        </p:spPr>
        <p:txBody>
          <a:bodyPr vert="horz" lIns="91440" tIns="45720" rIns="91440" bIns="45720" rtlCol="0" anchor="t">
            <a:normAutofit/>
          </a:bodyPr>
          <a:lstStyle/>
          <a:p>
            <a:pPr marL="0" indent="0">
              <a:buNone/>
            </a:pPr>
            <a:r>
              <a:rPr lang="en-US" sz="3200" cap="all">
                <a:solidFill>
                  <a:srgbClr val="FFFFFF"/>
                </a:solidFill>
              </a:rPr>
              <a:t>We look forward to your child’s language learning journey!</a:t>
            </a:r>
          </a:p>
        </p:txBody>
      </p:sp>
    </p:spTree>
    <p:extLst>
      <p:ext uri="{BB962C8B-B14F-4D97-AF65-F5344CB8AC3E}">
        <p14:creationId xmlns:p14="http://schemas.microsoft.com/office/powerpoint/2010/main" val="3681771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a:off x="8165595" y="1161292"/>
            <a:ext cx="3412616" cy="5118924"/>
            <a:chOff x="0" y="0"/>
            <a:chExt cx="6350000" cy="9525000"/>
          </a:xfrm>
        </p:grpSpPr>
        <p:sp>
          <p:nvSpPr>
            <p:cNvPr id="4" name="Freeform 4"/>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93329" r="-31389"/>
              </a:stretch>
            </a:blipFill>
          </p:spPr>
          <p:txBody>
            <a:bodyPr/>
            <a:lstStyle/>
            <a:p>
              <a:endParaRPr lang="en-US" sz="1200"/>
            </a:p>
          </p:txBody>
        </p:sp>
      </p:grpSp>
      <p:sp>
        <p:nvSpPr>
          <p:cNvPr id="5" name="TextBox 5"/>
          <p:cNvSpPr txBox="1"/>
          <p:nvPr/>
        </p:nvSpPr>
        <p:spPr>
          <a:xfrm>
            <a:off x="962379" y="1881371"/>
            <a:ext cx="6698827" cy="1203791"/>
          </a:xfrm>
          <a:prstGeom prst="rect">
            <a:avLst/>
          </a:prstGeom>
        </p:spPr>
        <p:txBody>
          <a:bodyPr lIns="0" tIns="0" rIns="0" bIns="0" rtlCol="0" anchor="t">
            <a:spAutoFit/>
          </a:bodyPr>
          <a:lstStyle/>
          <a:p>
            <a:pPr>
              <a:lnSpc>
                <a:spcPts val="1906"/>
              </a:lnSpc>
            </a:pPr>
            <a:r>
              <a:rPr lang="en-US" sz="1466">
                <a:solidFill>
                  <a:srgbClr val="000000"/>
                </a:solidFill>
                <a:latin typeface="Montserrat"/>
                <a:ea typeface="Montserrat"/>
                <a:cs typeface="Montserrat"/>
                <a:sym typeface="Montserrat"/>
              </a:rPr>
              <a:t>The Louis Riel School Division (LRSD) brings together a community of schools on the traditional land of the Anishinaabeg, Ininewak, and Dakota. Our division is located on the National Homeland of the Red River Métis. We recognize that Manitoba is also the traditional land of the Anishininiwak and Dene.</a:t>
            </a:r>
          </a:p>
        </p:txBody>
      </p:sp>
      <p:sp>
        <p:nvSpPr>
          <p:cNvPr id="6" name="TextBox 6"/>
          <p:cNvSpPr txBox="1"/>
          <p:nvPr/>
        </p:nvSpPr>
        <p:spPr>
          <a:xfrm>
            <a:off x="962380" y="730251"/>
            <a:ext cx="3774873" cy="820738"/>
          </a:xfrm>
          <a:prstGeom prst="rect">
            <a:avLst/>
          </a:prstGeom>
        </p:spPr>
        <p:txBody>
          <a:bodyPr lIns="0" tIns="0" rIns="0" bIns="0" rtlCol="0" anchor="t">
            <a:spAutoFit/>
          </a:bodyPr>
          <a:lstStyle/>
          <a:p>
            <a:pPr>
              <a:lnSpc>
                <a:spcPts val="3179"/>
              </a:lnSpc>
            </a:pPr>
            <a:r>
              <a:rPr lang="en-US" sz="2999">
                <a:solidFill>
                  <a:srgbClr val="000000"/>
                </a:solidFill>
                <a:latin typeface="Montserrat"/>
                <a:ea typeface="Montserrat"/>
                <a:cs typeface="Montserrat"/>
                <a:sym typeface="Montserrat"/>
              </a:rPr>
              <a:t>Land Acknowledgement</a:t>
            </a:r>
          </a:p>
        </p:txBody>
      </p:sp>
      <p:sp>
        <p:nvSpPr>
          <p:cNvPr id="7" name="TextBox 7"/>
          <p:cNvSpPr txBox="1"/>
          <p:nvPr/>
        </p:nvSpPr>
        <p:spPr>
          <a:xfrm>
            <a:off x="962379" y="3240617"/>
            <a:ext cx="6698827" cy="1056315"/>
          </a:xfrm>
          <a:prstGeom prst="rect">
            <a:avLst/>
          </a:prstGeom>
        </p:spPr>
        <p:txBody>
          <a:bodyPr lIns="0" tIns="0" rIns="0" bIns="0" rtlCol="0" anchor="t">
            <a:spAutoFit/>
          </a:bodyPr>
          <a:lstStyle/>
          <a:p>
            <a:pPr>
              <a:lnSpc>
                <a:spcPts val="2053"/>
              </a:lnSpc>
              <a:spcBef>
                <a:spcPct val="0"/>
              </a:spcBef>
            </a:pPr>
            <a:r>
              <a:rPr lang="en-US" sz="1466">
                <a:solidFill>
                  <a:srgbClr val="000000"/>
                </a:solidFill>
                <a:latin typeface="Montserrat"/>
                <a:ea typeface="Montserrat"/>
                <a:cs typeface="Montserrat"/>
                <a:sym typeface="Montserrat"/>
              </a:rPr>
              <a:t>We respect the treaties made on this land and acknowledge the harms and mistakes of the past and present. We dedicate ourselves to authentic alliances with Indigenous communities in a spirit of reconciliation and cooperation. </a:t>
            </a:r>
          </a:p>
        </p:txBody>
      </p:sp>
      <p:sp>
        <p:nvSpPr>
          <p:cNvPr id="8" name="TextBox 8"/>
          <p:cNvSpPr txBox="1"/>
          <p:nvPr/>
        </p:nvSpPr>
        <p:spPr>
          <a:xfrm>
            <a:off x="962379" y="4428914"/>
            <a:ext cx="6698827" cy="1056315"/>
          </a:xfrm>
          <a:prstGeom prst="rect">
            <a:avLst/>
          </a:prstGeom>
        </p:spPr>
        <p:txBody>
          <a:bodyPr lIns="0" tIns="0" rIns="0" bIns="0" rtlCol="0" anchor="t">
            <a:spAutoFit/>
          </a:bodyPr>
          <a:lstStyle/>
          <a:p>
            <a:pPr>
              <a:lnSpc>
                <a:spcPts val="2053"/>
              </a:lnSpc>
              <a:spcBef>
                <a:spcPct val="0"/>
              </a:spcBef>
            </a:pPr>
            <a:r>
              <a:rPr lang="en-US" sz="1466">
                <a:solidFill>
                  <a:srgbClr val="000000"/>
                </a:solidFill>
                <a:latin typeface="Montserrat"/>
                <a:ea typeface="Montserrat"/>
                <a:cs typeface="Montserrat"/>
                <a:sym typeface="Montserrat"/>
              </a:rPr>
              <a:t>We recognize and honour Shoal Lake 40 First Nation, the source of Winnipeg’s life-sustaining drinking water, as well as the Treaty Territories that generate and provide the electricity that powers daily activity throughout the province and beyond.</a:t>
            </a:r>
          </a:p>
        </p:txBody>
      </p:sp>
      <p:sp>
        <p:nvSpPr>
          <p:cNvPr id="9" name="TextBox 9"/>
          <p:cNvSpPr txBox="1"/>
          <p:nvPr/>
        </p:nvSpPr>
        <p:spPr>
          <a:xfrm>
            <a:off x="962379" y="5617210"/>
            <a:ext cx="6698827" cy="787010"/>
          </a:xfrm>
          <a:prstGeom prst="rect">
            <a:avLst/>
          </a:prstGeom>
        </p:spPr>
        <p:txBody>
          <a:bodyPr lIns="0" tIns="0" rIns="0" bIns="0" rtlCol="0" anchor="t">
            <a:spAutoFit/>
          </a:bodyPr>
          <a:lstStyle/>
          <a:p>
            <a:pPr>
              <a:lnSpc>
                <a:spcPts val="2053"/>
              </a:lnSpc>
              <a:spcBef>
                <a:spcPct val="0"/>
              </a:spcBef>
            </a:pPr>
            <a:r>
              <a:rPr lang="en-US" sz="1466">
                <a:solidFill>
                  <a:srgbClr val="000000"/>
                </a:solidFill>
                <a:latin typeface="Montserrat"/>
                <a:ea typeface="Montserrat"/>
                <a:cs typeface="Montserrat"/>
                <a:sym typeface="Montserrat"/>
              </a:rPr>
              <a:t>The ongoing development of LRSD's land acknowledgement is guided by our Indigenous Council of Grandmothers and Grandfathers, and we thank them for their generosity and collaboration.</a:t>
            </a:r>
          </a:p>
        </p:txBody>
      </p:sp>
      <p:pic>
        <p:nvPicPr>
          <p:cNvPr id="10" name="Picture 9">
            <a:extLst>
              <a:ext uri="{FF2B5EF4-FFF2-40B4-BE49-F238E27FC236}">
                <a16:creationId xmlns:a16="http://schemas.microsoft.com/office/drawing/2014/main" id="{5B80E1F5-422A-098F-71FD-FF8DB6B353A2}"/>
              </a:ext>
            </a:extLst>
          </p:cNvPr>
          <p:cNvPicPr>
            <a:picLocks noChangeAspect="1"/>
          </p:cNvPicPr>
          <p:nvPr/>
        </p:nvPicPr>
        <p:blipFill>
          <a:blip r:embed="rId4"/>
          <a:stretch>
            <a:fillRect/>
          </a:stretch>
        </p:blipFill>
        <p:spPr>
          <a:xfrm>
            <a:off x="0" y="6567434"/>
            <a:ext cx="12192000" cy="29260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4" name="Rectangle 33">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C2840C6-6494-4E12-A428-2012DA7DD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05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8CF5084D-B617-4011-8406-A93B64723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5583" y="608797"/>
            <a:ext cx="5009388" cy="578176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B5ED9EE-C431-E535-DFE5-782072F6101A}"/>
              </a:ext>
            </a:extLst>
          </p:cNvPr>
          <p:cNvSpPr>
            <a:spLocks noGrp="1"/>
          </p:cNvSpPr>
          <p:nvPr>
            <p:ph type="title"/>
          </p:nvPr>
        </p:nvSpPr>
        <p:spPr>
          <a:xfrm>
            <a:off x="781872" y="1204126"/>
            <a:ext cx="4476811" cy="3358833"/>
          </a:xfrm>
        </p:spPr>
        <p:txBody>
          <a:bodyPr vert="horz" lIns="91440" tIns="45720" rIns="91440" bIns="45720" rtlCol="0" anchor="b">
            <a:normAutofit/>
          </a:bodyPr>
          <a:lstStyle/>
          <a:p>
            <a:r>
              <a:rPr lang="en-US" sz="4000">
                <a:solidFill>
                  <a:srgbClr val="FFFFFF"/>
                </a:solidFill>
              </a:rPr>
              <a:t>Welcome </a:t>
            </a:r>
            <a:br>
              <a:rPr lang="en-US" sz="4000">
                <a:solidFill>
                  <a:srgbClr val="FFFFFF"/>
                </a:solidFill>
              </a:rPr>
            </a:br>
            <a:r>
              <a:rPr lang="en-US" sz="4000">
                <a:solidFill>
                  <a:srgbClr val="FFFFFF"/>
                </a:solidFill>
              </a:rPr>
              <a:t>and Introduction of Staff</a:t>
            </a:r>
          </a:p>
        </p:txBody>
      </p:sp>
      <p:pic>
        <p:nvPicPr>
          <p:cNvPr id="4" name="Content Placeholder 3" descr="A group of people shaking hands&#10;&#10;Description automatically generated with low confidence">
            <a:extLst>
              <a:ext uri="{FF2B5EF4-FFF2-40B4-BE49-F238E27FC236}">
                <a16:creationId xmlns:a16="http://schemas.microsoft.com/office/drawing/2014/main" id="{D43F82AD-3A5D-A89B-9ED9-F4CA135FD19C}"/>
              </a:ext>
            </a:extLst>
          </p:cNvPr>
          <p:cNvPicPr>
            <a:picLocks noGrp="1" noChangeAspect="1"/>
          </p:cNvPicPr>
          <p:nvPr>
            <p:ph idx="1"/>
          </p:nvPr>
        </p:nvPicPr>
        <p:blipFill rotWithShape="1">
          <a:blip r:embed="rId3"/>
          <a:srcRect t="2598" b="8467"/>
          <a:stretch/>
        </p:blipFill>
        <p:spPr>
          <a:xfrm>
            <a:off x="6095999" y="1027735"/>
            <a:ext cx="5433917" cy="4943892"/>
          </a:xfrm>
          <a:prstGeom prst="rect">
            <a:avLst/>
          </a:prstGeom>
        </p:spPr>
      </p:pic>
    </p:spTree>
    <p:extLst>
      <p:ext uri="{BB962C8B-B14F-4D97-AF65-F5344CB8AC3E}">
        <p14:creationId xmlns:p14="http://schemas.microsoft.com/office/powerpoint/2010/main" val="266326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6B47BF-F3D0-4678-9B20-DA45E1BCA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A154F0-F121-91B1-10D7-67195AC89FBC}"/>
              </a:ext>
            </a:extLst>
          </p:cNvPr>
          <p:cNvSpPr>
            <a:spLocks noGrp="1"/>
          </p:cNvSpPr>
          <p:nvPr>
            <p:ph type="title"/>
          </p:nvPr>
        </p:nvSpPr>
        <p:spPr>
          <a:xfrm>
            <a:off x="581192" y="1124999"/>
            <a:ext cx="4076149" cy="4608003"/>
          </a:xfrm>
        </p:spPr>
        <p:txBody>
          <a:bodyPr anchor="ctr">
            <a:normAutofit/>
          </a:bodyPr>
          <a:lstStyle/>
          <a:p>
            <a:r>
              <a:rPr lang="en-US" sz="4000">
                <a:solidFill>
                  <a:schemeClr val="accent1"/>
                </a:solidFill>
              </a:rPr>
              <a:t>What Are the Middle and Late Immersion Programs in LRSD?</a:t>
            </a:r>
          </a:p>
        </p:txBody>
      </p:sp>
      <p:sp>
        <p:nvSpPr>
          <p:cNvPr id="10" name="Rectangle 9">
            <a:extLst>
              <a:ext uri="{FF2B5EF4-FFF2-40B4-BE49-F238E27FC236}">
                <a16:creationId xmlns:a16="http://schemas.microsoft.com/office/drawing/2014/main" id="{19334917-3673-4EF2-BA7C-CC83AEEEA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673" y="457200"/>
            <a:ext cx="420624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E1589AE1-C0FC-4B66-9C0D-9EB92F40F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7585" y="457200"/>
            <a:ext cx="658368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Content Placeholder 2">
            <a:extLst>
              <a:ext uri="{FF2B5EF4-FFF2-40B4-BE49-F238E27FC236}">
                <a16:creationId xmlns:a16="http://schemas.microsoft.com/office/drawing/2014/main" id="{FFBA65F9-D588-094D-6334-4B8A961FDB0E}"/>
              </a:ext>
            </a:extLst>
          </p:cNvPr>
          <p:cNvSpPr>
            <a:spLocks noGrp="1"/>
          </p:cNvSpPr>
          <p:nvPr>
            <p:ph idx="1"/>
          </p:nvPr>
        </p:nvSpPr>
        <p:spPr>
          <a:xfrm>
            <a:off x="5117586" y="1124998"/>
            <a:ext cx="6143248" cy="4608003"/>
          </a:xfrm>
        </p:spPr>
        <p:txBody>
          <a:bodyPr>
            <a:normAutofit/>
          </a:bodyPr>
          <a:lstStyle/>
          <a:p>
            <a:pPr marL="305435" indent="-305435"/>
            <a:r>
              <a:rPr lang="en-US" sz="2000"/>
              <a:t>They are intensive, accelerated programs intended for students who are interested and motivated to learn French as an additional language.</a:t>
            </a:r>
          </a:p>
          <a:p>
            <a:pPr marL="305435" indent="-305435"/>
            <a:r>
              <a:rPr lang="en-US" sz="2000"/>
              <a:t>They are 3-year programs.</a:t>
            </a:r>
          </a:p>
          <a:p>
            <a:pPr marL="305435" indent="-305435"/>
            <a:r>
              <a:rPr lang="en-US" sz="2000"/>
              <a:t>After three years, students will be prepared to successfully integrate into a French Immersion class in their catchment school.</a:t>
            </a:r>
          </a:p>
          <a:p>
            <a:pPr marL="305435" indent="-305435"/>
            <a:endParaRPr lang="en-US" sz="2000"/>
          </a:p>
        </p:txBody>
      </p:sp>
    </p:spTree>
    <p:extLst>
      <p:ext uri="{BB962C8B-B14F-4D97-AF65-F5344CB8AC3E}">
        <p14:creationId xmlns:p14="http://schemas.microsoft.com/office/powerpoint/2010/main" val="411290746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91A1C-B78E-7C00-861B-4E9D4FC11797}"/>
              </a:ext>
            </a:extLst>
          </p:cNvPr>
          <p:cNvSpPr>
            <a:spLocks noGrp="1"/>
          </p:cNvSpPr>
          <p:nvPr>
            <p:ph type="title"/>
          </p:nvPr>
        </p:nvSpPr>
        <p:spPr>
          <a:xfrm>
            <a:off x="381167" y="438150"/>
            <a:ext cx="11029616" cy="690726"/>
          </a:xfrm>
        </p:spPr>
        <p:txBody>
          <a:bodyPr/>
          <a:lstStyle/>
          <a:p>
            <a:r>
              <a:rPr lang="fr-CA"/>
              <a:t>The Benefits of Being plurilingual</a:t>
            </a:r>
            <a:endParaRPr lang="en-US"/>
          </a:p>
        </p:txBody>
      </p:sp>
      <p:sp>
        <p:nvSpPr>
          <p:cNvPr id="7" name="TextBox 6">
            <a:extLst>
              <a:ext uri="{FF2B5EF4-FFF2-40B4-BE49-F238E27FC236}">
                <a16:creationId xmlns:a16="http://schemas.microsoft.com/office/drawing/2014/main" id="{3BF6DFA6-FC81-57FA-2BF7-D2CE06E7E7A5}"/>
              </a:ext>
            </a:extLst>
          </p:cNvPr>
          <p:cNvSpPr txBox="1"/>
          <p:nvPr/>
        </p:nvSpPr>
        <p:spPr>
          <a:xfrm>
            <a:off x="381167" y="1156871"/>
            <a:ext cx="6309260" cy="5509200"/>
          </a:xfrm>
          <a:prstGeom prst="rect">
            <a:avLst/>
          </a:prstGeom>
          <a:noFill/>
        </p:spPr>
        <p:txBody>
          <a:bodyPr wrap="square">
            <a:spAutoFit/>
          </a:bodyPr>
          <a:lstStyle/>
          <a:p>
            <a:r>
              <a:rPr lang="en-US" sz="1600" b="1"/>
              <a:t>1. Cognitive Advantages</a:t>
            </a:r>
            <a:endParaRPr lang="en-US" sz="1600"/>
          </a:p>
          <a:p>
            <a:pPr lvl="1">
              <a:buFont typeface="Arial" panose="020B0604020202020204" pitchFamily="34" charset="0"/>
              <a:buChar char="•"/>
            </a:pPr>
            <a:r>
              <a:rPr lang="en-US" sz="1600"/>
              <a:t>Improves memory and problem-solving skills.</a:t>
            </a:r>
          </a:p>
          <a:p>
            <a:pPr lvl="1">
              <a:buFont typeface="Arial" panose="020B0604020202020204" pitchFamily="34" charset="0"/>
              <a:buChar char="•"/>
            </a:pPr>
            <a:r>
              <a:rPr lang="en-US" sz="1600"/>
              <a:t>Enhances creativity and adaptability.</a:t>
            </a:r>
          </a:p>
          <a:p>
            <a:pPr lvl="1">
              <a:buFont typeface="Arial" panose="020B0604020202020204" pitchFamily="34" charset="0"/>
              <a:buChar char="•"/>
            </a:pPr>
            <a:r>
              <a:rPr lang="en-US" sz="1600"/>
              <a:t>Facilitates additional language acquisition</a:t>
            </a:r>
          </a:p>
          <a:p>
            <a:pPr>
              <a:buFont typeface="Arial" panose="020B0604020202020204" pitchFamily="34" charset="0"/>
              <a:buChar char="•"/>
            </a:pPr>
            <a:endParaRPr lang="en-US" sz="1600"/>
          </a:p>
          <a:p>
            <a:r>
              <a:rPr lang="en-US" sz="1600" b="1"/>
              <a:t>2. Academic Success</a:t>
            </a:r>
            <a:endParaRPr lang="en-US" sz="1600"/>
          </a:p>
          <a:p>
            <a:pPr lvl="1">
              <a:buFont typeface="Arial" panose="020B0604020202020204" pitchFamily="34" charset="0"/>
              <a:buChar char="•"/>
            </a:pPr>
            <a:r>
              <a:rPr lang="en-US" sz="1600"/>
              <a:t>Strengthens literacy and language learning skills.</a:t>
            </a:r>
          </a:p>
          <a:p>
            <a:pPr lvl="1">
              <a:buFont typeface="Arial" panose="020B0604020202020204" pitchFamily="34" charset="0"/>
              <a:buChar char="•"/>
            </a:pPr>
            <a:r>
              <a:rPr lang="en-US" sz="1600"/>
              <a:t>Facilitates the understanding of complex concepts.</a:t>
            </a:r>
          </a:p>
          <a:p>
            <a:pPr>
              <a:buFont typeface="Arial" panose="020B0604020202020204" pitchFamily="34" charset="0"/>
              <a:buChar char="•"/>
            </a:pPr>
            <a:endParaRPr lang="en-US" sz="1600"/>
          </a:p>
          <a:p>
            <a:r>
              <a:rPr lang="en-US" sz="1600" b="1"/>
              <a:t>3. Cultural Awareness</a:t>
            </a:r>
            <a:endParaRPr lang="en-US" sz="1600"/>
          </a:p>
          <a:p>
            <a:pPr lvl="1">
              <a:buFont typeface="Arial" panose="020B0604020202020204" pitchFamily="34" charset="0"/>
              <a:buChar char="•"/>
            </a:pPr>
            <a:r>
              <a:rPr lang="en-US" sz="1600"/>
              <a:t>Promotes appreciation of different cultures and perspectives.</a:t>
            </a:r>
          </a:p>
          <a:p>
            <a:pPr lvl="1">
              <a:buFont typeface="Arial" panose="020B0604020202020204" pitchFamily="34" charset="0"/>
              <a:buChar char="•"/>
            </a:pPr>
            <a:r>
              <a:rPr lang="en-US" sz="1600"/>
              <a:t>Builds empathy and global-mindedness.</a:t>
            </a:r>
          </a:p>
          <a:p>
            <a:pPr lvl="1">
              <a:buFont typeface="Arial" panose="020B0604020202020204" pitchFamily="34" charset="0"/>
              <a:buChar char="•"/>
            </a:pPr>
            <a:r>
              <a:rPr lang="en-US" sz="1600"/>
              <a:t>Encourages meaningful cross-cultural connections.</a:t>
            </a:r>
          </a:p>
          <a:p>
            <a:pPr>
              <a:buFont typeface="Arial" panose="020B0604020202020204" pitchFamily="34" charset="0"/>
              <a:buChar char="•"/>
            </a:pPr>
            <a:endParaRPr lang="en-US" sz="1600"/>
          </a:p>
          <a:p>
            <a:r>
              <a:rPr lang="en-US" sz="1600" b="1"/>
              <a:t>4. Career Opportunities</a:t>
            </a:r>
            <a:endParaRPr lang="en-US" sz="1600"/>
          </a:p>
          <a:p>
            <a:pPr lvl="1">
              <a:buFont typeface="Arial" panose="020B0604020202020204" pitchFamily="34" charset="0"/>
              <a:buChar char="•"/>
            </a:pPr>
            <a:r>
              <a:rPr lang="en-US" sz="1600"/>
              <a:t>Increases employability in a globalized job market.</a:t>
            </a:r>
          </a:p>
          <a:p>
            <a:pPr lvl="1">
              <a:buFont typeface="Arial" panose="020B0604020202020204" pitchFamily="34" charset="0"/>
              <a:buChar char="•"/>
            </a:pPr>
            <a:r>
              <a:rPr lang="en-US" sz="1600"/>
              <a:t>Opens doors to international assignments and roles.</a:t>
            </a:r>
          </a:p>
          <a:p>
            <a:pPr lvl="1">
              <a:buFont typeface="Arial" panose="020B0604020202020204" pitchFamily="34" charset="0"/>
              <a:buChar char="•"/>
            </a:pPr>
            <a:r>
              <a:rPr lang="en-US" sz="1600"/>
              <a:t>Strengthens communication with diverse clients and colleagues.</a:t>
            </a:r>
          </a:p>
          <a:p>
            <a:pPr lvl="1">
              <a:buFont typeface="Arial" panose="020B0604020202020204" pitchFamily="34" charset="0"/>
              <a:buChar char="•"/>
            </a:pPr>
            <a:endParaRPr lang="en-US" sz="1600"/>
          </a:p>
          <a:p>
            <a:r>
              <a:rPr lang="en-US" sz="1600" b="1"/>
              <a:t>5. Personal Growth</a:t>
            </a:r>
            <a:endParaRPr lang="en-US" sz="1600"/>
          </a:p>
          <a:p>
            <a:pPr lvl="1">
              <a:buFont typeface="Arial" panose="020B0604020202020204" pitchFamily="34" charset="0"/>
              <a:buChar char="•"/>
            </a:pPr>
            <a:r>
              <a:rPr lang="en-US" sz="1600"/>
              <a:t>Boosts confidence and adaptability in new situations.</a:t>
            </a:r>
          </a:p>
          <a:p>
            <a:pPr lvl="1">
              <a:buFont typeface="Arial" panose="020B0604020202020204" pitchFamily="34" charset="0"/>
              <a:buChar char="•"/>
            </a:pPr>
            <a:r>
              <a:rPr lang="en-US" sz="1600"/>
              <a:t>Deepens self-awareness through multilingual identity.</a:t>
            </a:r>
          </a:p>
        </p:txBody>
      </p:sp>
      <p:pic>
        <p:nvPicPr>
          <p:cNvPr id="9" name="Picture 8" descr="A group of wooden figures with arrows&#10;&#10;Description automatically generated">
            <a:extLst>
              <a:ext uri="{FF2B5EF4-FFF2-40B4-BE49-F238E27FC236}">
                <a16:creationId xmlns:a16="http://schemas.microsoft.com/office/drawing/2014/main" id="{E2753343-A0E5-9420-F443-15F415EF43BF}"/>
              </a:ext>
            </a:extLst>
          </p:cNvPr>
          <p:cNvPicPr>
            <a:picLocks noChangeAspect="1"/>
          </p:cNvPicPr>
          <p:nvPr/>
        </p:nvPicPr>
        <p:blipFill>
          <a:blip r:embed="rId3">
            <a:alphaModFix amt="15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201525" cy="6858000"/>
          </a:xfrm>
          <a:prstGeom prst="rect">
            <a:avLst/>
          </a:prstGeom>
        </p:spPr>
      </p:pic>
      <p:pic>
        <p:nvPicPr>
          <p:cNvPr id="12" name="Picture 11" descr="A map with pins on it&#10;&#10;Description automatically generated">
            <a:extLst>
              <a:ext uri="{FF2B5EF4-FFF2-40B4-BE49-F238E27FC236}">
                <a16:creationId xmlns:a16="http://schemas.microsoft.com/office/drawing/2014/main" id="{1187096E-2153-60E0-5660-09942F5D79C8}"/>
              </a:ext>
            </a:extLst>
          </p:cNvPr>
          <p:cNvPicPr>
            <a:picLocks noChangeAspect="1"/>
          </p:cNvPicPr>
          <p:nvPr/>
        </p:nvPicPr>
        <p:blipFill>
          <a:blip r:embed="rId5">
            <a:alphaModFix amt="15000"/>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970320" y="8393229"/>
            <a:ext cx="4259530" cy="2834140"/>
          </a:xfrm>
          <a:prstGeom prst="rect">
            <a:avLst/>
          </a:prstGeom>
        </p:spPr>
      </p:pic>
    </p:spTree>
    <p:extLst>
      <p:ext uri="{BB962C8B-B14F-4D97-AF65-F5344CB8AC3E}">
        <p14:creationId xmlns:p14="http://schemas.microsoft.com/office/powerpoint/2010/main" val="3988480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6B47BF-F3D0-4678-9B20-DA45E1BCA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2A5AEB-7D37-403B-E189-DE2233724A44}"/>
              </a:ext>
            </a:extLst>
          </p:cNvPr>
          <p:cNvSpPr>
            <a:spLocks noGrp="1"/>
          </p:cNvSpPr>
          <p:nvPr>
            <p:ph type="title"/>
          </p:nvPr>
        </p:nvSpPr>
        <p:spPr>
          <a:xfrm>
            <a:off x="581192" y="1124999"/>
            <a:ext cx="4076149" cy="4608003"/>
          </a:xfrm>
        </p:spPr>
        <p:txBody>
          <a:bodyPr anchor="ctr">
            <a:normAutofit/>
          </a:bodyPr>
          <a:lstStyle/>
          <a:p>
            <a:r>
              <a:rPr lang="en-US" sz="4000">
                <a:solidFill>
                  <a:schemeClr val="accent1"/>
                </a:solidFill>
              </a:rPr>
              <a:t>Outline of the Grade 4 Program</a:t>
            </a:r>
          </a:p>
        </p:txBody>
      </p:sp>
      <p:sp>
        <p:nvSpPr>
          <p:cNvPr id="10" name="Rectangle 9">
            <a:extLst>
              <a:ext uri="{FF2B5EF4-FFF2-40B4-BE49-F238E27FC236}">
                <a16:creationId xmlns:a16="http://schemas.microsoft.com/office/drawing/2014/main" id="{19334917-3673-4EF2-BA7C-CC83AEEEA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673" y="457200"/>
            <a:ext cx="420624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E1589AE1-C0FC-4B66-9C0D-9EB92F40F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7585" y="457200"/>
            <a:ext cx="658368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8586D906-5566-2403-4A1D-AAA5DBABBA8A}"/>
              </a:ext>
            </a:extLst>
          </p:cNvPr>
          <p:cNvSpPr>
            <a:spLocks noGrp="1"/>
          </p:cNvSpPr>
          <p:nvPr>
            <p:ph idx="1"/>
          </p:nvPr>
        </p:nvSpPr>
        <p:spPr>
          <a:xfrm>
            <a:off x="5117586" y="1124998"/>
            <a:ext cx="6143248" cy="5506808"/>
          </a:xfrm>
        </p:spPr>
        <p:txBody>
          <a:bodyPr>
            <a:normAutofit/>
          </a:bodyPr>
          <a:lstStyle/>
          <a:p>
            <a:pPr marL="0" indent="0">
              <a:lnSpc>
                <a:spcPct val="90000"/>
              </a:lnSpc>
              <a:buNone/>
            </a:pPr>
            <a:r>
              <a:rPr lang="en-US" sz="2000"/>
              <a:t>Emphasis of the Grade 4 program:</a:t>
            </a:r>
          </a:p>
          <a:p>
            <a:pPr marL="305435" indent="-305435">
              <a:lnSpc>
                <a:spcPct val="90000"/>
              </a:lnSpc>
            </a:pPr>
            <a:endParaRPr lang="en-US" sz="2000">
              <a:solidFill>
                <a:schemeClr val="tx1"/>
              </a:solidFill>
            </a:endParaRPr>
          </a:p>
          <a:p>
            <a:pPr marL="0" marR="0" indent="-305435">
              <a:spcBef>
                <a:spcPts val="0"/>
              </a:spcBef>
              <a:spcAft>
                <a:spcPts val="0"/>
              </a:spcAft>
            </a:pPr>
            <a:r>
              <a:rPr lang="en-US" sz="1600">
                <a:solidFill>
                  <a:schemeClr val="tx1"/>
                </a:solidFill>
                <a:effectLst/>
                <a:latin typeface="inherit"/>
                <a:ea typeface="Calibri"/>
              </a:rPr>
              <a:t>sound and vocabulary acquisition;</a:t>
            </a:r>
            <a:endParaRPr lang="en-US" sz="1600">
              <a:solidFill>
                <a:schemeClr val="tx1"/>
              </a:solidFill>
              <a:effectLst/>
              <a:latin typeface="Calibri"/>
              <a:ea typeface="Calibri"/>
              <a:cs typeface="Calibri" panose="020F0502020204030204" pitchFamily="34" charset="0"/>
            </a:endParaRPr>
          </a:p>
          <a:p>
            <a:pPr marL="0" marR="0" indent="-305435"/>
            <a:r>
              <a:rPr lang="en-US" sz="1600">
                <a:solidFill>
                  <a:schemeClr val="tx1"/>
                </a:solidFill>
                <a:effectLst/>
                <a:latin typeface="inherit"/>
                <a:ea typeface="Calibri"/>
              </a:rPr>
              <a:t>language development and fluency in speaking and listening;</a:t>
            </a:r>
            <a:endParaRPr lang="en-US" sz="1600">
              <a:solidFill>
                <a:schemeClr val="tx1"/>
              </a:solidFill>
              <a:effectLst/>
              <a:latin typeface="Calibri"/>
              <a:ea typeface="Calibri"/>
              <a:cs typeface="Calibri" panose="020F0502020204030204" pitchFamily="34" charset="0"/>
            </a:endParaRPr>
          </a:p>
          <a:p>
            <a:pPr marL="0" marR="0" indent="-305435"/>
            <a:r>
              <a:rPr lang="en-US" sz="1600">
                <a:solidFill>
                  <a:schemeClr val="tx1"/>
                </a:solidFill>
                <a:effectLst/>
                <a:latin typeface="inherit"/>
                <a:ea typeface="Calibri"/>
              </a:rPr>
              <a:t>first stages and development of literacy (reading and writing) in </a:t>
            </a:r>
          </a:p>
          <a:p>
            <a:pPr marL="0" marR="0" indent="0">
              <a:buNone/>
            </a:pPr>
            <a:r>
              <a:rPr lang="en-US" sz="1600">
                <a:solidFill>
                  <a:schemeClr val="tx1"/>
                </a:solidFill>
                <a:effectLst/>
                <a:latin typeface="inherit"/>
                <a:ea typeface="Calibri"/>
              </a:rPr>
              <a:t>       French;</a:t>
            </a:r>
            <a:endParaRPr lang="en-US" sz="1600">
              <a:solidFill>
                <a:schemeClr val="tx1"/>
              </a:solidFill>
              <a:effectLst/>
              <a:latin typeface="Calibri"/>
              <a:ea typeface="Calibri"/>
            </a:endParaRPr>
          </a:p>
          <a:p>
            <a:pPr marL="0" marR="0" indent="-305435"/>
            <a:r>
              <a:rPr lang="en-US" sz="1600">
                <a:solidFill>
                  <a:schemeClr val="tx1"/>
                </a:solidFill>
                <a:effectLst/>
                <a:latin typeface="inherit"/>
                <a:ea typeface="Calibri"/>
              </a:rPr>
              <a:t>MI students have physical education, music and recess like all other </a:t>
            </a:r>
          </a:p>
          <a:p>
            <a:pPr marL="0" marR="0" indent="0">
              <a:buNone/>
            </a:pPr>
            <a:r>
              <a:rPr lang="en-US" sz="1600">
                <a:solidFill>
                  <a:schemeClr val="tx1"/>
                </a:solidFill>
                <a:latin typeface="inherit"/>
                <a:ea typeface="Calibri"/>
              </a:rPr>
              <a:t>       </a:t>
            </a:r>
            <a:r>
              <a:rPr lang="en-US" sz="1600">
                <a:solidFill>
                  <a:schemeClr val="tx1"/>
                </a:solidFill>
                <a:effectLst/>
                <a:latin typeface="inherit"/>
                <a:ea typeface="Calibri"/>
              </a:rPr>
              <a:t>students in the school and that all classes are conducted in French;</a:t>
            </a:r>
            <a:endParaRPr lang="en-US" sz="1600">
              <a:solidFill>
                <a:schemeClr val="tx1"/>
              </a:solidFill>
              <a:effectLst/>
              <a:latin typeface="Calibri"/>
              <a:ea typeface="Calibri"/>
            </a:endParaRPr>
          </a:p>
          <a:p>
            <a:pPr marL="0" marR="0" indent="-305435"/>
            <a:r>
              <a:rPr lang="en-US" sz="1600">
                <a:solidFill>
                  <a:schemeClr val="tx1"/>
                </a:solidFill>
                <a:effectLst/>
                <a:latin typeface="inherit"/>
                <a:ea typeface="Calibri"/>
              </a:rPr>
              <a:t>Mathematics vocabulary and fundamentals until December such as </a:t>
            </a:r>
          </a:p>
          <a:p>
            <a:pPr marL="0" marR="0" indent="0">
              <a:buNone/>
            </a:pPr>
            <a:r>
              <a:rPr lang="en-US" sz="1600">
                <a:solidFill>
                  <a:schemeClr val="tx1"/>
                </a:solidFill>
                <a:latin typeface="inherit"/>
                <a:ea typeface="Calibri"/>
              </a:rPr>
              <a:t>      </a:t>
            </a:r>
            <a:r>
              <a:rPr lang="en-US" sz="1600">
                <a:solidFill>
                  <a:schemeClr val="tx1"/>
                </a:solidFill>
                <a:effectLst/>
                <a:latin typeface="inherit"/>
                <a:ea typeface="Calibri"/>
              </a:rPr>
              <a:t>place value, addition and subtraction;</a:t>
            </a:r>
            <a:endParaRPr lang="en-US" sz="1600">
              <a:solidFill>
                <a:schemeClr val="tx1"/>
              </a:solidFill>
              <a:effectLst/>
              <a:latin typeface="Calibri"/>
              <a:ea typeface="Calibri"/>
            </a:endParaRPr>
          </a:p>
          <a:p>
            <a:pPr marL="0" marR="0" indent="-305435"/>
            <a:r>
              <a:rPr lang="en-US" sz="1600">
                <a:solidFill>
                  <a:schemeClr val="tx1"/>
                </a:solidFill>
                <a:effectLst/>
                <a:latin typeface="inherit"/>
                <a:ea typeface="Calibri"/>
              </a:rPr>
              <a:t>Grade 4 Math curriculum, Social Studies and Science are </a:t>
            </a:r>
          </a:p>
          <a:p>
            <a:pPr marL="0" marR="0" indent="0">
              <a:buNone/>
            </a:pPr>
            <a:r>
              <a:rPr lang="en-US" sz="1600">
                <a:solidFill>
                  <a:schemeClr val="tx1"/>
                </a:solidFill>
                <a:latin typeface="inherit"/>
                <a:ea typeface="Calibri"/>
              </a:rPr>
              <a:t>       </a:t>
            </a:r>
            <a:r>
              <a:rPr lang="en-US" sz="1600">
                <a:solidFill>
                  <a:schemeClr val="tx1"/>
                </a:solidFill>
                <a:effectLst/>
                <a:latin typeface="inherit"/>
                <a:ea typeface="Calibri"/>
              </a:rPr>
              <a:t>implemented after winter break once students are feeling more </a:t>
            </a:r>
            <a:endParaRPr lang="en-US" sz="1600">
              <a:solidFill>
                <a:schemeClr val="tx1"/>
              </a:solidFill>
              <a:latin typeface="inherit"/>
              <a:ea typeface="Calibri"/>
            </a:endParaRPr>
          </a:p>
          <a:p>
            <a:pPr marL="0" marR="0" indent="0">
              <a:buNone/>
            </a:pPr>
            <a:r>
              <a:rPr lang="en-US" sz="1600">
                <a:solidFill>
                  <a:schemeClr val="tx1"/>
                </a:solidFill>
                <a:effectLst/>
                <a:latin typeface="inherit"/>
                <a:ea typeface="Calibri"/>
              </a:rPr>
              <a:t>       confident with the French language;</a:t>
            </a:r>
            <a:endParaRPr lang="en-US" sz="1600">
              <a:solidFill>
                <a:schemeClr val="tx1"/>
              </a:solidFill>
              <a:effectLst/>
              <a:latin typeface="Calibri"/>
              <a:ea typeface="Calibri"/>
            </a:endParaRPr>
          </a:p>
          <a:p>
            <a:pPr marL="0" marR="0" indent="-305435">
              <a:spcBef>
                <a:spcPts val="0"/>
              </a:spcBef>
              <a:spcAft>
                <a:spcPts val="0"/>
              </a:spcAft>
            </a:pPr>
            <a:r>
              <a:rPr lang="en-US" sz="1600">
                <a:solidFill>
                  <a:schemeClr val="tx1"/>
                </a:solidFill>
                <a:effectLst/>
                <a:latin typeface="inherit"/>
                <a:ea typeface="Calibri"/>
              </a:rPr>
              <a:t>There is no formal English taught during this school year.</a:t>
            </a:r>
            <a:endParaRPr lang="en-US" sz="1600">
              <a:solidFill>
                <a:schemeClr val="tx1"/>
              </a:solidFill>
              <a:effectLst/>
              <a:latin typeface="Calibri"/>
              <a:ea typeface="Calibri"/>
              <a:cs typeface="Calibri" panose="020F0502020204030204" pitchFamily="34" charset="0"/>
            </a:endParaRPr>
          </a:p>
          <a:p>
            <a:pPr marL="0" indent="0">
              <a:lnSpc>
                <a:spcPct val="90000"/>
              </a:lnSpc>
              <a:buNone/>
            </a:pPr>
            <a:endParaRPr lang="en-US" sz="1700"/>
          </a:p>
          <a:p>
            <a:pPr marL="0" indent="0">
              <a:lnSpc>
                <a:spcPct val="90000"/>
              </a:lnSpc>
              <a:buNone/>
            </a:pPr>
            <a:endParaRPr lang="en-US" sz="1700"/>
          </a:p>
          <a:p>
            <a:pPr marL="0" indent="0">
              <a:lnSpc>
                <a:spcPct val="90000"/>
              </a:lnSpc>
              <a:buNone/>
            </a:pPr>
            <a:endParaRPr lang="en-US" sz="1700"/>
          </a:p>
        </p:txBody>
      </p:sp>
    </p:spTree>
    <p:extLst>
      <p:ext uri="{BB962C8B-B14F-4D97-AF65-F5344CB8AC3E}">
        <p14:creationId xmlns:p14="http://schemas.microsoft.com/office/powerpoint/2010/main" val="81388779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97643"/>
            <a:ext cx="3703320" cy="579292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345D752-BD1E-B934-2305-FEB9B5D0BB04}"/>
              </a:ext>
            </a:extLst>
          </p:cNvPr>
          <p:cNvSpPr>
            <a:spLocks noGrp="1"/>
          </p:cNvSpPr>
          <p:nvPr>
            <p:ph type="title"/>
          </p:nvPr>
        </p:nvSpPr>
        <p:spPr>
          <a:xfrm>
            <a:off x="771148" y="1037967"/>
            <a:ext cx="3054091" cy="4709131"/>
          </a:xfrm>
        </p:spPr>
        <p:txBody>
          <a:bodyPr anchor="ctr">
            <a:normAutofit/>
          </a:bodyPr>
          <a:lstStyle/>
          <a:p>
            <a:r>
              <a:rPr lang="en-US">
                <a:solidFill>
                  <a:srgbClr val="FFFEFF"/>
                </a:solidFill>
              </a:rPr>
              <a:t>Outline of the Grade 5 Program</a:t>
            </a:r>
          </a:p>
        </p:txBody>
      </p:sp>
      <p:sp>
        <p:nvSpPr>
          <p:cNvPr id="3" name="Content Placeholder 2">
            <a:extLst>
              <a:ext uri="{FF2B5EF4-FFF2-40B4-BE49-F238E27FC236}">
                <a16:creationId xmlns:a16="http://schemas.microsoft.com/office/drawing/2014/main" id="{A75C87B4-DE29-ABAF-03B1-A83A72472A92}"/>
              </a:ext>
            </a:extLst>
          </p:cNvPr>
          <p:cNvSpPr>
            <a:spLocks noGrp="1"/>
          </p:cNvSpPr>
          <p:nvPr>
            <p:ph idx="1"/>
          </p:nvPr>
        </p:nvSpPr>
        <p:spPr>
          <a:xfrm>
            <a:off x="4534935" y="1037968"/>
            <a:ext cx="6725899" cy="4820832"/>
          </a:xfrm>
        </p:spPr>
        <p:txBody>
          <a:bodyPr>
            <a:normAutofit/>
          </a:bodyPr>
          <a:lstStyle/>
          <a:p>
            <a:pPr marL="0" indent="0">
              <a:buNone/>
            </a:pPr>
            <a:r>
              <a:rPr lang="en-US"/>
              <a:t>Emphasis of the Grade 5 program:</a:t>
            </a:r>
          </a:p>
          <a:p>
            <a:pPr marL="305435" indent="-305435"/>
            <a:endParaRPr lang="en-US"/>
          </a:p>
          <a:p>
            <a:pPr marL="305435" indent="-305435"/>
            <a:r>
              <a:rPr lang="en-US"/>
              <a:t>students communicate (read, write, speak and represent) in French from the very first day of school;</a:t>
            </a:r>
          </a:p>
          <a:p>
            <a:pPr marL="305435" indent="-305435"/>
            <a:r>
              <a:rPr lang="en-US"/>
              <a:t>continuation of the objectives taught in Grade 4 with an increased focus on the development of literacy (reading) in French;</a:t>
            </a:r>
          </a:p>
          <a:p>
            <a:pPr marL="305435" indent="-305435"/>
            <a:r>
              <a:rPr lang="en-US"/>
              <a:t>English Language Arts and Social Studies instruction begins in September;</a:t>
            </a:r>
          </a:p>
          <a:p>
            <a:pPr marL="305435" indent="-305435"/>
            <a:r>
              <a:rPr lang="en-US"/>
              <a:t>Science is introduced by the second term;</a:t>
            </a:r>
          </a:p>
          <a:p>
            <a:pPr marL="305435" indent="-305435"/>
            <a:r>
              <a:rPr lang="en-US"/>
              <a:t>due to the focus of language acquisition in Grade 4, topics that were not covered will be explored in Grade 5.</a:t>
            </a:r>
          </a:p>
        </p:txBody>
      </p:sp>
    </p:spTree>
    <p:extLst>
      <p:ext uri="{BB962C8B-B14F-4D97-AF65-F5344CB8AC3E}">
        <p14:creationId xmlns:p14="http://schemas.microsoft.com/office/powerpoint/2010/main" val="3918039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04BED40-EAF7-4E55-AFF7-2CD840EBD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F45B65-2992-A16B-1569-8B8F81FEBA77}"/>
              </a:ext>
            </a:extLst>
          </p:cNvPr>
          <p:cNvSpPr>
            <a:spLocks noGrp="1"/>
          </p:cNvSpPr>
          <p:nvPr>
            <p:ph type="title"/>
          </p:nvPr>
        </p:nvSpPr>
        <p:spPr>
          <a:xfrm>
            <a:off x="581193" y="702156"/>
            <a:ext cx="6309003" cy="1013800"/>
          </a:xfrm>
        </p:spPr>
        <p:txBody>
          <a:bodyPr>
            <a:normAutofit/>
          </a:bodyPr>
          <a:lstStyle/>
          <a:p>
            <a:r>
              <a:rPr lang="en-US">
                <a:solidFill>
                  <a:schemeClr val="tx2"/>
                </a:solidFill>
              </a:rPr>
              <a:t>Outline of the Grade 6 Program</a:t>
            </a:r>
          </a:p>
        </p:txBody>
      </p:sp>
      <p:sp>
        <p:nvSpPr>
          <p:cNvPr id="11" name="Rectangle 10">
            <a:extLst>
              <a:ext uri="{FF2B5EF4-FFF2-40B4-BE49-F238E27FC236}">
                <a16:creationId xmlns:a16="http://schemas.microsoft.com/office/drawing/2014/main" id="{F367CCF1-BB1E-41CF-8499-94A870C33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9D3EC35C-F0DA-78C2-373A-08C06A8B5D49}"/>
              </a:ext>
            </a:extLst>
          </p:cNvPr>
          <p:cNvSpPr>
            <a:spLocks noGrp="1"/>
          </p:cNvSpPr>
          <p:nvPr>
            <p:ph idx="1"/>
          </p:nvPr>
        </p:nvSpPr>
        <p:spPr>
          <a:xfrm>
            <a:off x="581194" y="1896533"/>
            <a:ext cx="6309003" cy="3962266"/>
          </a:xfrm>
        </p:spPr>
        <p:txBody>
          <a:bodyPr>
            <a:normAutofit/>
          </a:bodyPr>
          <a:lstStyle/>
          <a:p>
            <a:pPr marL="0" indent="0">
              <a:buNone/>
            </a:pPr>
            <a:endParaRPr lang="en-US">
              <a:solidFill>
                <a:schemeClr val="tx2"/>
              </a:solidFill>
            </a:endParaRPr>
          </a:p>
          <a:p>
            <a:pPr marL="0" indent="0">
              <a:buNone/>
            </a:pPr>
            <a:r>
              <a:rPr lang="en-US">
                <a:solidFill>
                  <a:schemeClr val="tx2"/>
                </a:solidFill>
              </a:rPr>
              <a:t>Emphasis of the Grade 6 program:</a:t>
            </a:r>
          </a:p>
          <a:p>
            <a:pPr marL="305435" indent="-305435"/>
            <a:endParaRPr lang="en-US">
              <a:solidFill>
                <a:schemeClr val="tx2"/>
              </a:solidFill>
            </a:endParaRPr>
          </a:p>
          <a:p>
            <a:pPr marL="305435" indent="-305435"/>
            <a:r>
              <a:rPr lang="en-US">
                <a:solidFill>
                  <a:schemeClr val="tx2"/>
                </a:solidFill>
              </a:rPr>
              <a:t>continuation of the objectives taught in Grade 5;</a:t>
            </a:r>
          </a:p>
          <a:p>
            <a:pPr marL="305435" indent="-305435"/>
            <a:r>
              <a:rPr lang="en-US">
                <a:solidFill>
                  <a:schemeClr val="tx2"/>
                </a:solidFill>
              </a:rPr>
              <a:t>increased focus on the development of writing in French;</a:t>
            </a:r>
          </a:p>
          <a:p>
            <a:pPr marL="305435" indent="-305435"/>
            <a:r>
              <a:rPr lang="en-US">
                <a:solidFill>
                  <a:schemeClr val="tx2"/>
                </a:solidFill>
              </a:rPr>
              <a:t>further preparing students to successfully integrate into a regular Grade 7 French Immersion class by the end of </a:t>
            </a:r>
            <a:br>
              <a:rPr lang="en-US">
                <a:solidFill>
                  <a:schemeClr val="tx2"/>
                </a:solidFill>
              </a:rPr>
            </a:br>
            <a:r>
              <a:rPr lang="en-US">
                <a:solidFill>
                  <a:schemeClr val="tx2"/>
                </a:solidFill>
              </a:rPr>
              <a:t>Grade 6.</a:t>
            </a:r>
          </a:p>
        </p:txBody>
      </p:sp>
      <p:pic>
        <p:nvPicPr>
          <p:cNvPr id="5" name="Picture 4" descr="Coloured pencils on black background">
            <a:extLst>
              <a:ext uri="{FF2B5EF4-FFF2-40B4-BE49-F238E27FC236}">
                <a16:creationId xmlns:a16="http://schemas.microsoft.com/office/drawing/2014/main" id="{97847478-8CE9-5C2D-8AA0-8BF04E95C849}"/>
              </a:ext>
            </a:extLst>
          </p:cNvPr>
          <p:cNvPicPr>
            <a:picLocks noChangeAspect="1"/>
          </p:cNvPicPr>
          <p:nvPr/>
        </p:nvPicPr>
        <p:blipFill rotWithShape="1">
          <a:blip r:embed="rId3"/>
          <a:srcRect l="33881" r="20658" b="-1"/>
          <a:stretch/>
        </p:blipFill>
        <p:spPr>
          <a:xfrm>
            <a:off x="7521283" y="10"/>
            <a:ext cx="4670717" cy="6857990"/>
          </a:xfrm>
          <a:prstGeom prst="rect">
            <a:avLst/>
          </a:prstGeom>
        </p:spPr>
      </p:pic>
    </p:spTree>
    <p:extLst>
      <p:ext uri="{BB962C8B-B14F-4D97-AF65-F5344CB8AC3E}">
        <p14:creationId xmlns:p14="http://schemas.microsoft.com/office/powerpoint/2010/main" val="325875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201A4-BC3D-5080-0E91-DB1C5E4E54F7}"/>
              </a:ext>
            </a:extLst>
          </p:cNvPr>
          <p:cNvSpPr>
            <a:spLocks noGrp="1"/>
          </p:cNvSpPr>
          <p:nvPr>
            <p:ph type="title"/>
          </p:nvPr>
        </p:nvSpPr>
        <p:spPr>
          <a:xfrm>
            <a:off x="423041" y="601514"/>
            <a:ext cx="11029616" cy="671136"/>
          </a:xfrm>
        </p:spPr>
        <p:txBody>
          <a:bodyPr/>
          <a:lstStyle/>
          <a:p>
            <a:r>
              <a:rPr lang="fr-CA" err="1"/>
              <a:t>Late</a:t>
            </a:r>
            <a:r>
              <a:rPr lang="fr-CA"/>
              <a:t> Immersion (Grade 6 entry point)</a:t>
            </a:r>
            <a:endParaRPr lang="en-US"/>
          </a:p>
        </p:txBody>
      </p:sp>
      <p:sp>
        <p:nvSpPr>
          <p:cNvPr id="4" name="TextBox 3">
            <a:extLst>
              <a:ext uri="{FF2B5EF4-FFF2-40B4-BE49-F238E27FC236}">
                <a16:creationId xmlns:a16="http://schemas.microsoft.com/office/drawing/2014/main" id="{6A0EA96B-0C82-5CC1-71DF-7D3FE9790D01}"/>
              </a:ext>
            </a:extLst>
          </p:cNvPr>
          <p:cNvSpPr txBox="1"/>
          <p:nvPr/>
        </p:nvSpPr>
        <p:spPr>
          <a:xfrm>
            <a:off x="425569" y="1417608"/>
            <a:ext cx="11067691"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Supporting Rapid Language Acquisition</a:t>
            </a:r>
          </a:p>
          <a:p>
            <a:endParaRPr lang="en-US" sz="1600" b="1"/>
          </a:p>
          <a:p>
            <a:pPr>
              <a:buFont typeface=""/>
              <a:buChar char="•"/>
            </a:pPr>
            <a:r>
              <a:rPr lang="en-US" sz="1600"/>
              <a:t>A specialized program designed for students entering French Immersion at Grade 6.</a:t>
            </a:r>
          </a:p>
          <a:p>
            <a:pPr>
              <a:buFont typeface=""/>
              <a:buChar char="•"/>
            </a:pPr>
            <a:r>
              <a:rPr lang="en-US" sz="1600"/>
              <a:t>Focused on developing the foundational vocabulary and language skills required to support learning across all subject areas.</a:t>
            </a:r>
          </a:p>
          <a:p>
            <a:pPr>
              <a:buFont typeface=""/>
              <a:buChar char="•"/>
            </a:pPr>
            <a:endParaRPr lang="en-US" sz="1600"/>
          </a:p>
          <a:p>
            <a:r>
              <a:rPr lang="en-US" sz="1600" b="1"/>
              <a:t>Key Features:</a:t>
            </a:r>
          </a:p>
          <a:p>
            <a:endParaRPr lang="en-US" sz="1600" b="1"/>
          </a:p>
          <a:p>
            <a:pPr>
              <a:buFont typeface=""/>
              <a:buChar char="•"/>
            </a:pPr>
            <a:r>
              <a:rPr lang="en-US" sz="1600" b="1"/>
              <a:t> Intensive Language Development:</a:t>
            </a:r>
            <a:r>
              <a:rPr lang="en-US" sz="1600"/>
              <a:t> Daily instruction emphasizes oral communication, reading, and writing in French.</a:t>
            </a:r>
          </a:p>
          <a:p>
            <a:pPr>
              <a:buFont typeface=""/>
              <a:buChar char="•"/>
            </a:pPr>
            <a:endParaRPr lang="en-US" sz="1600"/>
          </a:p>
          <a:p>
            <a:pPr>
              <a:buFont typeface=""/>
              <a:buChar char="•"/>
            </a:pPr>
            <a:r>
              <a:rPr lang="en-US" sz="1600" b="1"/>
              <a:t> Vocabulary Building:</a:t>
            </a:r>
            <a:r>
              <a:rPr lang="en-US" sz="1600"/>
              <a:t> Targeted strategies to accelerate the acquisition of academic and social vocabulary.</a:t>
            </a:r>
          </a:p>
          <a:p>
            <a:pPr>
              <a:buFont typeface=""/>
              <a:buChar char="•"/>
            </a:pPr>
            <a:endParaRPr lang="en-US" sz="1600"/>
          </a:p>
          <a:p>
            <a:pPr>
              <a:buFont typeface=""/>
              <a:buChar char="•"/>
            </a:pPr>
            <a:r>
              <a:rPr lang="en-US" sz="1600" b="1"/>
              <a:t> Mirroring Grade 4 Entry:</a:t>
            </a:r>
            <a:r>
              <a:rPr lang="en-US" sz="1600"/>
              <a:t> Aligns with the pedagogical approaches of earlier immersion entry points, adapted for older learners.</a:t>
            </a:r>
          </a:p>
          <a:p>
            <a:pPr>
              <a:buFont typeface=""/>
              <a:buChar char="•"/>
            </a:pPr>
            <a:endParaRPr lang="en-US" sz="1600"/>
          </a:p>
          <a:p>
            <a:r>
              <a:rPr lang="en-US" sz="1600" b="1"/>
              <a:t>Three-Year Pathway to Success</a:t>
            </a:r>
          </a:p>
          <a:p>
            <a:endParaRPr lang="en-US" sz="1600" b="1"/>
          </a:p>
          <a:p>
            <a:pPr marL="228600" indent="-228600">
              <a:buFont typeface=""/>
              <a:buChar char="•"/>
            </a:pPr>
            <a:r>
              <a:rPr lang="en-US" sz="1600"/>
              <a:t>A carefully designed curriculum ensures students:</a:t>
            </a:r>
          </a:p>
          <a:p>
            <a:pPr marL="685800" lvl="2" indent="-228600">
              <a:buFont typeface="Wingdings"/>
              <a:buChar char="§"/>
            </a:pPr>
            <a:r>
              <a:rPr lang="en-US" sz="1600" b="1"/>
              <a:t>Close Gaps:</a:t>
            </a:r>
            <a:r>
              <a:rPr lang="en-US" sz="1600"/>
              <a:t> Achieve linguistic and academic milestones to realign with peers.</a:t>
            </a:r>
          </a:p>
          <a:p>
            <a:pPr marL="685800" lvl="2" indent="-228600">
              <a:buFont typeface="Wingdings"/>
              <a:buChar char="§"/>
            </a:pPr>
            <a:r>
              <a:rPr lang="en-US" sz="1600" b="1"/>
              <a:t>Build Confidence:</a:t>
            </a:r>
            <a:r>
              <a:rPr lang="en-US" sz="1600"/>
              <a:t> Develop skills to fully participate in immersion programming.</a:t>
            </a:r>
          </a:p>
          <a:p>
            <a:pPr marL="685800" lvl="2" indent="-228600">
              <a:buFont typeface="Wingdings"/>
              <a:buChar char="§"/>
            </a:pPr>
            <a:r>
              <a:rPr lang="en-US" sz="1600" b="1"/>
              <a:t>Prepare for High School:</a:t>
            </a:r>
            <a:r>
              <a:rPr lang="en-US" sz="1600"/>
              <a:t> Transition seamlessly into Grade 9 Immersion courses alongside lifelong immersion learners.</a:t>
            </a:r>
          </a:p>
        </p:txBody>
      </p:sp>
    </p:spTree>
    <p:extLst>
      <p:ext uri="{BB962C8B-B14F-4D97-AF65-F5344CB8AC3E}">
        <p14:creationId xmlns:p14="http://schemas.microsoft.com/office/powerpoint/2010/main" val="4221538152"/>
      </p:ext>
    </p:extLst>
  </p:cSld>
  <p:clrMapOvr>
    <a:masterClrMapping/>
  </p:clrMapOvr>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1756</Words>
  <Application>Microsoft Office PowerPoint</Application>
  <PresentationFormat>Widescreen</PresentationFormat>
  <Paragraphs>191</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Gill Sans MT</vt:lpstr>
      <vt:lpstr>inherit</vt:lpstr>
      <vt:lpstr>Montserrat</vt:lpstr>
      <vt:lpstr>Wingdings</vt:lpstr>
      <vt:lpstr>Wingdings 2</vt:lpstr>
      <vt:lpstr>DividendVTI</vt:lpstr>
      <vt:lpstr>Louis Riel School Division Middle and late Immersion information Evening</vt:lpstr>
      <vt:lpstr>PowerPoint Presentation</vt:lpstr>
      <vt:lpstr>Welcome  and Introduction of Staff</vt:lpstr>
      <vt:lpstr>What Are the Middle and Late Immersion Programs in LRSD?</vt:lpstr>
      <vt:lpstr>The Benefits of Being plurilingual</vt:lpstr>
      <vt:lpstr>Outline of the Grade 4 Program</vt:lpstr>
      <vt:lpstr>Outline of the Grade 5 Program</vt:lpstr>
      <vt:lpstr>Outline of the Grade 6 Program</vt:lpstr>
      <vt:lpstr>Late Immersion (Grade 6 entry point)</vt:lpstr>
      <vt:lpstr> </vt:lpstr>
      <vt:lpstr>Family and Student testimonials</vt:lpstr>
      <vt:lpstr>FRequently Asked Questions </vt:lpstr>
      <vt:lpstr>Transition to grade 7 (From Middle Immersion) and to grade 9 (from Late IMmersion)</vt:lpstr>
      <vt:lpstr>PowerPoint Presentation</vt:lpstr>
      <vt:lpstr>Transportation</vt:lpstr>
      <vt:lpstr>Brochure: Middle &amp; LAte Immersion Programs  </vt:lpstr>
      <vt:lpstr>Next steps</vt:lpstr>
      <vt:lpstr>Merci!</vt:lpstr>
    </vt:vector>
  </TitlesOfParts>
  <Company>Louis Riel School Division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Nicolette Nuytten</dc:creator>
  <cp:lastModifiedBy>Nyaninni James</cp:lastModifiedBy>
  <cp:revision>2</cp:revision>
  <cp:lastPrinted>2025-01-28T20:23:14Z</cp:lastPrinted>
  <dcterms:created xsi:type="dcterms:W3CDTF">2023-02-15T15:23:37Z</dcterms:created>
  <dcterms:modified xsi:type="dcterms:W3CDTF">2026-01-27T14:38:22Z</dcterms:modified>
</cp:coreProperties>
</file>